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4" r:id="rId2"/>
    <p:sldMasterId id="2147483687" r:id="rId3"/>
  </p:sldMasterIdLst>
  <p:notesMasterIdLst>
    <p:notesMasterId r:id="rId16"/>
  </p:notesMasterIdLst>
  <p:handoutMasterIdLst>
    <p:handoutMasterId r:id="rId17"/>
  </p:handoutMasterIdLst>
  <p:sldIdLst>
    <p:sldId id="256" r:id="rId4"/>
    <p:sldId id="259" r:id="rId5"/>
    <p:sldId id="291" r:id="rId6"/>
    <p:sldId id="292" r:id="rId7"/>
    <p:sldId id="293" r:id="rId8"/>
    <p:sldId id="294" r:id="rId9"/>
    <p:sldId id="545" r:id="rId10"/>
    <p:sldId id="546" r:id="rId11"/>
    <p:sldId id="547" r:id="rId12"/>
    <p:sldId id="548" r:id="rId13"/>
    <p:sldId id="549" r:id="rId14"/>
    <p:sldId id="550" r:id="rId15"/>
  </p:sldIdLst>
  <p:sldSz cx="12241213" cy="6840538"/>
  <p:notesSz cx="6858000" cy="9144000"/>
  <p:embeddedFontLst>
    <p:embeddedFont>
      <p:font typeface="方正粗宋简体" panose="0201060003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mbria Math" panose="02040503050406030204" pitchFamily="18" charset="0"/>
      <p:regular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华文仿宋" panose="02010600040101010101" pitchFamily="2" charset="-122"/>
      <p:regular r:id="rId28"/>
    </p:embeddedFont>
    <p:embeddedFont>
      <p:font typeface="华文楷体" panose="02010600040101010101" pitchFamily="2" charset="-122"/>
      <p:regular r:id="rId29"/>
    </p:embeddedFont>
    <p:embeddedFont>
      <p:font typeface="楷体" panose="02010609060101010101" pitchFamily="49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>
      <a:defRPr lang="zh-CN"/>
    </a:defPPr>
    <a:lvl1pPr marL="0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492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0984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1474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1966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2458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2949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3440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3932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56">
          <p15:clr>
            <a:srgbClr val="A4A3A4"/>
          </p15:clr>
        </p15:guide>
        <p15:guide id="3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ABB2F3"/>
    <a:srgbClr val="C5CAF7"/>
    <a:srgbClr val="BC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5"/>
  </p:normalViewPr>
  <p:slideViewPr>
    <p:cSldViewPr showGuides="1">
      <p:cViewPr>
        <p:scale>
          <a:sx n="63" d="100"/>
          <a:sy n="63" d="100"/>
        </p:scale>
        <p:origin x="24" y="24"/>
      </p:cViewPr>
      <p:guideLst>
        <p:guide orient="horz" pos="2154"/>
        <p:guide pos="3856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8" d="100"/>
          <a:sy n="68" d="100"/>
        </p:scale>
        <p:origin x="-28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B0FDC-7192-4633-ACE3-4B46B51A458E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44F1F-0104-461A-8EA7-17084F770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8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CBFA9-2126-444E-8AA3-74C75F2EACD2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F5BC2-266B-47A9-AC05-31CB51BB9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9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657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63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8091" y="2125003"/>
            <a:ext cx="10405031" cy="146628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182" y="3876305"/>
            <a:ext cx="8568849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0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3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4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52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73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8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0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0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74879" y="205851"/>
            <a:ext cx="2754273" cy="43766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2060" y="205851"/>
            <a:ext cx="8058799" cy="43766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0152" y="1119505"/>
            <a:ext cx="9180910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0152" y="3592866"/>
            <a:ext cx="9180910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53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8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208" y="1705385"/>
            <a:ext cx="10558046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208" y="4577778"/>
            <a:ext cx="10558046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583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14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6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8" y="364196"/>
            <a:ext cx="10558046" cy="13221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179" y="1676882"/>
            <a:ext cx="5178606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179" y="2498697"/>
            <a:ext cx="5178606" cy="36752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114" y="1676882"/>
            <a:ext cx="5204110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114" y="2498697"/>
            <a:ext cx="5204110" cy="36752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6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110" y="984911"/>
            <a:ext cx="6197114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9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4110" y="984911"/>
            <a:ext cx="6197114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1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4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0118" y="364195"/>
            <a:ext cx="2639512" cy="579704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584" y="364195"/>
            <a:ext cx="7765519" cy="57970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2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62A22-93FC-47F5-9405-CF29BBB76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152" y="1119505"/>
            <a:ext cx="9180910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EA8A4-34CA-446F-807D-975EA42B4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152" y="3592866"/>
            <a:ext cx="9180910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F865E-CA17-47E7-AC6F-2E70448F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7808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1B94F-1E00-4902-93B5-5C276F5F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127" y="6340166"/>
            <a:ext cx="4131409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04A56-3718-4DA8-84BA-24F80B29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582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571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226A7-7AF2-4C1C-BF82-E5EB24F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36" y="152343"/>
            <a:ext cx="10558046" cy="13221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6210-B089-4C1D-B068-24CEAF94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1pPr>
            <a:lvl2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2pPr>
            <a:lvl3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3pPr>
            <a:lvl4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4pPr>
            <a:lvl5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2F7AAA-0FFF-47BD-817B-5C53CE41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7808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6EA1C-636A-4772-A3D4-5341EEFE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127" y="6340166"/>
            <a:ext cx="4131409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E16D9-35D2-4BF2-9C6E-F4DA7D8F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582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326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34003-CB08-44F1-ACCE-2600BA21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08" y="1705385"/>
            <a:ext cx="10558046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FF597-BE10-482F-AFA6-5434E9D3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208" y="4577778"/>
            <a:ext cx="10558046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E6C5F-C417-4C81-AE34-7C5C397E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7808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0B20D-55EF-47E2-A68B-AD444E8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127" y="6340166"/>
            <a:ext cx="4131409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ED7AA-0EF5-42A6-A9FF-7DAD9F3A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582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7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570D0-5582-4565-8935-20B9522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8A4E4-F364-45E5-AC86-FC9E635F9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583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9EBE8F-B429-4D08-B412-F9B295AD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114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A619A-48DB-4F5A-AF20-837DD195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7808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BC356A-D399-4D16-A007-63495226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127" y="6340166"/>
            <a:ext cx="4131409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9AFDD-04EA-4C2C-902A-69E1AE14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582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37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5A78C-9BBE-4DF6-ADCB-A1D00D11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78" y="364196"/>
            <a:ext cx="10558046" cy="13221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A704DE-3827-41B8-B162-8D067385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3179" y="1676882"/>
            <a:ext cx="5178606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7E1E6-AEB3-4855-B8D6-DDC0B9D2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3179" y="2498697"/>
            <a:ext cx="5178606" cy="36752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414CF8-820F-43C8-9A41-4394EFC5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7114" y="1676882"/>
            <a:ext cx="5204110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933EF-2481-447E-A3CF-A9C5ED1CD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7114" y="2498697"/>
            <a:ext cx="5204110" cy="36752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C6BCE-E2B9-4D1B-8E8B-D11E50AC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7808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9EB9A2-BA60-4760-9EEC-21056D1F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127" y="6340166"/>
            <a:ext cx="4131409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0D255F-9E2E-4408-9072-FCBF1A62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582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905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AE646-A66D-447C-BD86-9E217E53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404B80-A1F3-41A4-910B-45FBCDB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7808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15A0EB-D4D8-4B43-AB62-BD419545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127" y="6340166"/>
            <a:ext cx="4131409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9E0A2-3868-4BC1-9F69-9C3ABBE8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582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1368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F7CF45-9290-46FC-9BB6-3F9BF9F0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7808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0186B4-7221-4D91-BD24-D33F03CB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127" y="6340166"/>
            <a:ext cx="4131409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4E7BE2-9003-40E7-9852-319D681D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582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947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973" y="4395680"/>
            <a:ext cx="10405031" cy="1358607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973" y="2899312"/>
            <a:ext cx="10405031" cy="149636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049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098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3147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44196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305245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6629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42734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88393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66FC6-A4E6-4C7B-89E9-20FF6DB5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39B80-DD84-49E5-A393-2ED87064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10" y="984911"/>
            <a:ext cx="6197114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B15AF-8172-4F99-A80C-CD7D1335E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DCA43-A566-4921-A617-9C8D47E9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7808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8C340A-3473-436A-9C30-F2477A7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127" y="6340166"/>
            <a:ext cx="4131409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15CBD-A6B7-4891-A04E-752ADABB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582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0518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C4909-9CA3-45AE-A989-E639415E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DD620A-17F1-4238-B6DB-A1C20CC91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04110" y="984911"/>
            <a:ext cx="6197114" cy="4861216"/>
          </a:xfrm>
        </p:spPr>
        <p:txBody>
          <a:bodyPr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9B654D-CF98-4E8F-AC29-C7A555F3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BA53E-3FC3-4BBE-BEB6-231E5AC3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7808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2D8D9-A0EB-4199-ABDA-946ABFA1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127" y="6340166"/>
            <a:ext cx="4131409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FBFF09-1F73-4A04-909B-67E01F8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582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159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99CC-DAAD-4B9A-9EB1-83B40F0D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85394F-94CD-44E8-82CC-E636BF227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5DB17-F944-4EFA-85E3-4CC6D31F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7808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15384-5B68-497B-823F-0DCC7389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127" y="6340166"/>
            <a:ext cx="4131409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C69A8-E0FF-4392-B831-86EB02D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582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214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D94C66-EC1B-4E91-8FEA-3883782C4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60118" y="364195"/>
            <a:ext cx="2639512" cy="579704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47F7A-03B7-424E-92CA-CCB6B934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1584" y="364195"/>
            <a:ext cx="7765519" cy="57970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805BE-E743-49AD-AA83-24679E43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7808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BF7ED-D63C-4242-AC72-EE1FA2F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127" y="6340166"/>
            <a:ext cx="4131409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6E69C-F1F7-4F39-8725-D619C12F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582" y="6340166"/>
            <a:ext cx="2754273" cy="36419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186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1213" cy="6840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7461" y="1308355"/>
            <a:ext cx="10938745" cy="5208544"/>
          </a:xfrm>
        </p:spPr>
        <p:txBody>
          <a:bodyPr/>
          <a:lstStyle>
            <a:lvl1pPr>
              <a:buClr>
                <a:srgbClr val="0070C0"/>
              </a:buClr>
              <a:defRPr sz="2793" b="1" cap="none" baseline="0">
                <a:latin typeface="Times New Roman" panose="02020603050405020304" pitchFamily="18" charset="0"/>
              </a:defRPr>
            </a:lvl1pPr>
            <a:lvl2pPr>
              <a:defRPr sz="2394" cap="none" baseline="0">
                <a:latin typeface="Times New Roman" panose="02020603050405020304" pitchFamily="18" charset="0"/>
              </a:defRPr>
            </a:lvl2pPr>
            <a:lvl3pPr>
              <a:defRPr sz="1995" cap="none" baseline="0">
                <a:latin typeface="Times New Roman" panose="02020603050405020304" pitchFamily="18" charset="0"/>
              </a:defRPr>
            </a:lvl3pPr>
            <a:lvl4pPr>
              <a:defRPr sz="1995" cap="none" baseline="0">
                <a:latin typeface="Times New Roman" panose="02020603050405020304" pitchFamily="18" charset="0"/>
              </a:defRPr>
            </a:lvl4pPr>
            <a:lvl5pPr>
              <a:defRPr sz="1995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3486-D604-45AA-9A27-2F7463C1138D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CC2-E118-4802-8939-B4382FC01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50" y="368891"/>
            <a:ext cx="5797089" cy="599994"/>
          </a:xfrm>
        </p:spPr>
        <p:txBody>
          <a:bodyPr>
            <a:noAutofit/>
          </a:bodyPr>
          <a:lstStyle>
            <a:lvl1pPr>
              <a:defRPr sz="3192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5192" y="349167"/>
            <a:ext cx="364952" cy="619723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5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5487" y="349166"/>
            <a:ext cx="364952" cy="619723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5"/>
          </a:p>
        </p:txBody>
      </p:sp>
    </p:spTree>
    <p:extLst>
      <p:ext uri="{BB962C8B-B14F-4D97-AF65-F5344CB8AC3E}">
        <p14:creationId xmlns:p14="http://schemas.microsoft.com/office/powerpoint/2010/main" val="3191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47" y="368891"/>
            <a:ext cx="5797089" cy="599994"/>
          </a:xfrm>
        </p:spPr>
        <p:txBody>
          <a:bodyPr>
            <a:noAutofit/>
          </a:bodyPr>
          <a:lstStyle>
            <a:lvl1pPr>
              <a:defRPr sz="3192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5191" y="349163"/>
            <a:ext cx="364952" cy="619723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4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5486" y="349162"/>
            <a:ext cx="364952" cy="619723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4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47" y="1250140"/>
            <a:ext cx="8871103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0143" indent="-228029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596200" indent="-228029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2257" indent="-228029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874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2061" y="1197096"/>
            <a:ext cx="5406536" cy="338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2616" y="1197096"/>
            <a:ext cx="5406536" cy="338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8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61" y="273939"/>
            <a:ext cx="11017092" cy="114009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060" y="1531204"/>
            <a:ext cx="5408662" cy="6381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492" indent="0">
              <a:buNone/>
              <a:defRPr sz="2700" b="1"/>
            </a:lvl2pPr>
            <a:lvl3pPr marL="1220984" indent="0">
              <a:buNone/>
              <a:defRPr sz="2400" b="1"/>
            </a:lvl3pPr>
            <a:lvl4pPr marL="1831474" indent="0">
              <a:buNone/>
              <a:defRPr sz="2100" b="1"/>
            </a:lvl4pPr>
            <a:lvl5pPr marL="2441966" indent="0">
              <a:buNone/>
              <a:defRPr sz="2100" b="1"/>
            </a:lvl5pPr>
            <a:lvl6pPr marL="3052458" indent="0">
              <a:buNone/>
              <a:defRPr sz="2100" b="1"/>
            </a:lvl6pPr>
            <a:lvl7pPr marL="3662949" indent="0">
              <a:buNone/>
              <a:defRPr sz="2100" b="1"/>
            </a:lvl7pPr>
            <a:lvl8pPr marL="4273440" indent="0">
              <a:buNone/>
              <a:defRPr sz="2100" b="1"/>
            </a:lvl8pPr>
            <a:lvl9pPr marL="4883932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060" y="2169337"/>
            <a:ext cx="5408662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367" y="1531204"/>
            <a:ext cx="5410788" cy="6381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492" indent="0">
              <a:buNone/>
              <a:defRPr sz="2700" b="1"/>
            </a:lvl2pPr>
            <a:lvl3pPr marL="1220984" indent="0">
              <a:buNone/>
              <a:defRPr sz="2400" b="1"/>
            </a:lvl3pPr>
            <a:lvl4pPr marL="1831474" indent="0">
              <a:buNone/>
              <a:defRPr sz="2100" b="1"/>
            </a:lvl4pPr>
            <a:lvl5pPr marL="2441966" indent="0">
              <a:buNone/>
              <a:defRPr sz="2100" b="1"/>
            </a:lvl5pPr>
            <a:lvl6pPr marL="3052458" indent="0">
              <a:buNone/>
              <a:defRPr sz="2100" b="1"/>
            </a:lvl6pPr>
            <a:lvl7pPr marL="3662949" indent="0">
              <a:buNone/>
              <a:defRPr sz="2100" b="1"/>
            </a:lvl7pPr>
            <a:lvl8pPr marL="4273440" indent="0">
              <a:buNone/>
              <a:defRPr sz="2100" b="1"/>
            </a:lvl8pPr>
            <a:lvl9pPr marL="4883932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367" y="2169337"/>
            <a:ext cx="5410788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8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63" y="272355"/>
            <a:ext cx="4027276" cy="1159092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5976" y="272357"/>
            <a:ext cx="6843178" cy="5838210"/>
          </a:xfrm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063" y="1431449"/>
            <a:ext cx="4027276" cy="4679118"/>
          </a:xfrm>
        </p:spPr>
        <p:txBody>
          <a:bodyPr/>
          <a:lstStyle>
            <a:lvl1pPr marL="0" indent="0">
              <a:buNone/>
              <a:defRPr sz="1700"/>
            </a:lvl1pPr>
            <a:lvl2pPr marL="610492" indent="0">
              <a:buNone/>
              <a:defRPr sz="1600"/>
            </a:lvl2pPr>
            <a:lvl3pPr marL="1220984" indent="0">
              <a:buNone/>
              <a:defRPr sz="1300"/>
            </a:lvl3pPr>
            <a:lvl4pPr marL="1831474" indent="0">
              <a:buNone/>
              <a:defRPr sz="1300"/>
            </a:lvl4pPr>
            <a:lvl5pPr marL="2441966" indent="0">
              <a:buNone/>
              <a:defRPr sz="1300"/>
            </a:lvl5pPr>
            <a:lvl6pPr marL="3052458" indent="0">
              <a:buNone/>
              <a:defRPr sz="1300"/>
            </a:lvl6pPr>
            <a:lvl7pPr marL="3662949" indent="0">
              <a:buNone/>
              <a:defRPr sz="1300"/>
            </a:lvl7pPr>
            <a:lvl8pPr marL="4273440" indent="0">
              <a:buNone/>
              <a:defRPr sz="1300"/>
            </a:lvl8pPr>
            <a:lvl9pPr marL="4883932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9363" y="4788378"/>
            <a:ext cx="7344728" cy="565296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9363" y="611214"/>
            <a:ext cx="7344728" cy="4104323"/>
          </a:xfrm>
        </p:spPr>
        <p:txBody>
          <a:bodyPr/>
          <a:lstStyle>
            <a:lvl1pPr marL="0" indent="0">
              <a:buNone/>
              <a:defRPr sz="4400"/>
            </a:lvl1pPr>
            <a:lvl2pPr marL="610492" indent="0">
              <a:buNone/>
              <a:defRPr sz="3700"/>
            </a:lvl2pPr>
            <a:lvl3pPr marL="1220984" indent="0">
              <a:buNone/>
              <a:defRPr sz="3200"/>
            </a:lvl3pPr>
            <a:lvl4pPr marL="1831474" indent="0">
              <a:buNone/>
              <a:defRPr sz="2700"/>
            </a:lvl4pPr>
            <a:lvl5pPr marL="2441966" indent="0">
              <a:buNone/>
              <a:defRPr sz="2700"/>
            </a:lvl5pPr>
            <a:lvl6pPr marL="3052458" indent="0">
              <a:buNone/>
              <a:defRPr sz="2700"/>
            </a:lvl6pPr>
            <a:lvl7pPr marL="3662949" indent="0">
              <a:buNone/>
              <a:defRPr sz="2700"/>
            </a:lvl7pPr>
            <a:lvl8pPr marL="4273440" indent="0">
              <a:buNone/>
              <a:defRPr sz="2700"/>
            </a:lvl8pPr>
            <a:lvl9pPr marL="4883932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9363" y="5353673"/>
            <a:ext cx="7344728" cy="802813"/>
          </a:xfrm>
        </p:spPr>
        <p:txBody>
          <a:bodyPr/>
          <a:lstStyle>
            <a:lvl1pPr marL="0" indent="0">
              <a:buNone/>
              <a:defRPr sz="1700"/>
            </a:lvl1pPr>
            <a:lvl2pPr marL="610492" indent="0">
              <a:buNone/>
              <a:defRPr sz="1600"/>
            </a:lvl2pPr>
            <a:lvl3pPr marL="1220984" indent="0">
              <a:buNone/>
              <a:defRPr sz="1300"/>
            </a:lvl3pPr>
            <a:lvl4pPr marL="1831474" indent="0">
              <a:buNone/>
              <a:defRPr sz="1300"/>
            </a:lvl4pPr>
            <a:lvl5pPr marL="2441966" indent="0">
              <a:buNone/>
              <a:defRPr sz="1300"/>
            </a:lvl5pPr>
            <a:lvl6pPr marL="3052458" indent="0">
              <a:buNone/>
              <a:defRPr sz="1300"/>
            </a:lvl6pPr>
            <a:lvl7pPr marL="3662949" indent="0">
              <a:buNone/>
              <a:defRPr sz="1300"/>
            </a:lvl7pPr>
            <a:lvl8pPr marL="4273440" indent="0">
              <a:buNone/>
              <a:defRPr sz="1300"/>
            </a:lvl8pPr>
            <a:lvl9pPr marL="4883932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12061" y="273939"/>
            <a:ext cx="11017092" cy="1140090"/>
          </a:xfrm>
          <a:prstGeom prst="rect">
            <a:avLst/>
          </a:prstGeom>
        </p:spPr>
        <p:txBody>
          <a:bodyPr vert="horz" lIns="122099" tIns="61048" rIns="122099" bIns="6104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061" y="1596127"/>
            <a:ext cx="11017092" cy="4514439"/>
          </a:xfrm>
          <a:prstGeom prst="rect">
            <a:avLst/>
          </a:prstGeom>
        </p:spPr>
        <p:txBody>
          <a:bodyPr vert="horz" lIns="122099" tIns="61048" rIns="122099" bIns="6104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061" y="6340167"/>
            <a:ext cx="2856283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2415" y="6340167"/>
            <a:ext cx="3876384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869" y="6340167"/>
            <a:ext cx="2856283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7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xStyles>
    <p:titleStyle>
      <a:lvl1pPr algn="ctr" defTabSz="122098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869" indent="-457869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992048" indent="-381556" algn="l" defTabSz="1220984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6229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6720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7210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7703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8194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8687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9177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492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0984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1474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1966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2458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2949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3440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3932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584" y="364196"/>
            <a:ext cx="10558046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584" y="1820976"/>
            <a:ext cx="10558046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583" y="6340166"/>
            <a:ext cx="27542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9DFD0-EFD9-4ED3-8DB7-92DE4155F380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902" y="6340166"/>
            <a:ext cx="413140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5357" y="6340166"/>
            <a:ext cx="27542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07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CC170E-3227-494A-8D80-F16C2EC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36" y="152343"/>
            <a:ext cx="10558046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DBB0DC-3CB5-4800-AB5B-9988C335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337" y="1474531"/>
            <a:ext cx="11708175" cy="477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1DD249-43D2-4AD9-AE5A-452D8F2C7875}"/>
              </a:ext>
            </a:extLst>
          </p:cNvPr>
          <p:cNvCxnSpPr>
            <a:cxnSpLocks/>
          </p:cNvCxnSpPr>
          <p:nvPr userDrawn="1"/>
        </p:nvCxnSpPr>
        <p:spPr>
          <a:xfrm>
            <a:off x="2509558" y="6478736"/>
            <a:ext cx="3352969" cy="0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7284FF-41CD-42FB-9119-306984356CDB}"/>
              </a:ext>
            </a:extLst>
          </p:cNvPr>
          <p:cNvGrpSpPr/>
          <p:nvPr userDrawn="1"/>
        </p:nvGrpSpPr>
        <p:grpSpPr>
          <a:xfrm>
            <a:off x="1895528" y="6161236"/>
            <a:ext cx="614030" cy="679303"/>
            <a:chOff x="1368698" y="1936681"/>
            <a:chExt cx="1289033" cy="1495215"/>
          </a:xfrm>
        </p:grpSpPr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ABC304A4-E6D4-415F-9B0B-B2CACBD0CF4A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4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0868384-98AB-4BDC-92E3-9AF4F947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DEE774-7843-4A12-8095-96EC866E3F19}"/>
              </a:ext>
            </a:extLst>
          </p:cNvPr>
          <p:cNvGrpSpPr/>
          <p:nvPr userDrawn="1"/>
        </p:nvGrpSpPr>
        <p:grpSpPr>
          <a:xfrm>
            <a:off x="5862526" y="6161236"/>
            <a:ext cx="614030" cy="679303"/>
            <a:chOff x="1368698" y="1936681"/>
            <a:chExt cx="1289033" cy="1495215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5871D898-C8FE-4DCA-933A-E266D44C7FDD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4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19B9F2-CC8F-49C7-961C-8BCCA02D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0F3F1F-5336-4A3F-90E2-28B76B13CDE3}"/>
              </a:ext>
            </a:extLst>
          </p:cNvPr>
          <p:cNvGrpSpPr/>
          <p:nvPr userDrawn="1"/>
        </p:nvGrpSpPr>
        <p:grpSpPr>
          <a:xfrm>
            <a:off x="9839210" y="6161236"/>
            <a:ext cx="614030" cy="679303"/>
            <a:chOff x="1368698" y="1936681"/>
            <a:chExt cx="1289033" cy="1495215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8D6AEB67-72C4-4D63-BB24-87E69D715F1E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4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4C2005-123C-485C-89E4-DC7DDA99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E71798-66E4-4329-B482-3D9AD4ED29D5}"/>
              </a:ext>
            </a:extLst>
          </p:cNvPr>
          <p:cNvCxnSpPr>
            <a:cxnSpLocks/>
          </p:cNvCxnSpPr>
          <p:nvPr userDrawn="1"/>
        </p:nvCxnSpPr>
        <p:spPr>
          <a:xfrm>
            <a:off x="6476556" y="6478736"/>
            <a:ext cx="3362654" cy="22150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B843D70-602D-45C9-93AC-B0D8721C8A42}"/>
              </a:ext>
            </a:extLst>
          </p:cNvPr>
          <p:cNvCxnSpPr>
            <a:cxnSpLocks/>
          </p:cNvCxnSpPr>
          <p:nvPr userDrawn="1"/>
        </p:nvCxnSpPr>
        <p:spPr>
          <a:xfrm>
            <a:off x="5081" y="6478736"/>
            <a:ext cx="1890446" cy="14429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111DD03-AE6E-4E4D-8DBA-88F15700C95A}"/>
              </a:ext>
            </a:extLst>
          </p:cNvPr>
          <p:cNvCxnSpPr>
            <a:cxnSpLocks/>
          </p:cNvCxnSpPr>
          <p:nvPr userDrawn="1"/>
        </p:nvCxnSpPr>
        <p:spPr>
          <a:xfrm>
            <a:off x="10453239" y="6478736"/>
            <a:ext cx="1787974" cy="6756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6679D5B-48ED-4981-BC3D-586E46B4D7B0}"/>
              </a:ext>
            </a:extLst>
          </p:cNvPr>
          <p:cNvSpPr/>
          <p:nvPr userDrawn="1"/>
        </p:nvSpPr>
        <p:spPr>
          <a:xfrm>
            <a:off x="0" y="-15170"/>
            <a:ext cx="12241213" cy="362543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4"/>
          </a:p>
        </p:txBody>
      </p:sp>
      <p:sp>
        <p:nvSpPr>
          <p:cNvPr id="41" name="五边形 11">
            <a:extLst>
              <a:ext uri="{FF2B5EF4-FFF2-40B4-BE49-F238E27FC236}">
                <a16:creationId xmlns:a16="http://schemas.microsoft.com/office/drawing/2014/main" id="{C5163876-EBE3-48E2-832C-AD96F0722EE1}"/>
              </a:ext>
            </a:extLst>
          </p:cNvPr>
          <p:cNvSpPr/>
          <p:nvPr/>
        </p:nvSpPr>
        <p:spPr>
          <a:xfrm rot="5400000">
            <a:off x="10794781" y="271805"/>
            <a:ext cx="1668330" cy="1224537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4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D5F7E21-9717-4C13-B349-99F6FCB90717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722" y="146157"/>
            <a:ext cx="1084446" cy="107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4389" b="1" kern="1200">
          <a:solidFill>
            <a:schemeClr val="tx1"/>
          </a:solidFill>
          <a:latin typeface="华文仿宋" panose="02010600040101010101" pitchFamily="2" charset="-122"/>
          <a:ea typeface="华文仿宋" panose="02010600040101010101" pitchFamily="2" charset="-122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3                 _14">
            <a:extLst>
              <a:ext uri="{FF2B5EF4-FFF2-40B4-BE49-F238E27FC236}">
                <a16:creationId xmlns:a16="http://schemas.microsoft.com/office/drawing/2014/main" id="{50E485F1-DC8C-4AE0-86B8-C07EF925683C}"/>
              </a:ext>
            </a:extLst>
          </p:cNvPr>
          <p:cNvSpPr/>
          <p:nvPr/>
        </p:nvSpPr>
        <p:spPr>
          <a:xfrm>
            <a:off x="2176429" y="4661675"/>
            <a:ext cx="7888352" cy="1013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6000" dirty="0">
                <a:solidFill>
                  <a:srgbClr val="2683C6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总结摘要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" y="3995757"/>
            <a:ext cx="12241212" cy="102795"/>
            <a:chOff x="1" y="3995757"/>
            <a:chExt cx="13157284" cy="1027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F427611-0895-4964-BBD7-4EE743434D17}"/>
                </a:ext>
              </a:extLst>
            </p:cNvPr>
            <p:cNvSpPr/>
            <p:nvPr/>
          </p:nvSpPr>
          <p:spPr>
            <a:xfrm>
              <a:off x="1" y="3995757"/>
              <a:ext cx="4392414" cy="1027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427611-0895-4964-BBD7-4EE743434D17}"/>
                </a:ext>
              </a:extLst>
            </p:cNvPr>
            <p:cNvSpPr/>
            <p:nvPr/>
          </p:nvSpPr>
          <p:spPr>
            <a:xfrm>
              <a:off x="4392415" y="3995758"/>
              <a:ext cx="4392414" cy="10279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F427611-0895-4964-BBD7-4EE743434D17}"/>
                </a:ext>
              </a:extLst>
            </p:cNvPr>
            <p:cNvSpPr/>
            <p:nvPr/>
          </p:nvSpPr>
          <p:spPr>
            <a:xfrm>
              <a:off x="8764871" y="3995757"/>
              <a:ext cx="4392414" cy="102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6C676F5-5B7C-4DD0-BEDF-66B34898A3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1212" cy="39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2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AD7B20-0B00-40D6-9F81-749526934D25}"/>
                  </a:ext>
                </a:extLst>
              </p:cNvPr>
              <p:cNvSpPr txBox="1"/>
              <p:nvPr/>
            </p:nvSpPr>
            <p:spPr>
              <a:xfrm>
                <a:off x="431974" y="1804735"/>
                <a:ext cx="4368246" cy="36933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SMO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方法进行求解，得到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𝜶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={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,⋯,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}</m:t>
                    </m:r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AD7B20-0B00-40D6-9F81-74952693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4" y="1804735"/>
                <a:ext cx="4368246" cy="369332"/>
              </a:xfrm>
              <a:prstGeom prst="rect">
                <a:avLst/>
              </a:prstGeom>
              <a:blipFill>
                <a:blip r:embed="rId3"/>
                <a:stretch>
                  <a:fillRect l="-1257" t="-11475" b="-213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FAC0AFF-31AC-4A39-83B5-BE8E41978E79}"/>
              </a:ext>
            </a:extLst>
          </p:cNvPr>
          <p:cNvSpPr/>
          <p:nvPr/>
        </p:nvSpPr>
        <p:spPr>
          <a:xfrm>
            <a:off x="6696670" y="1545760"/>
            <a:ext cx="2664296" cy="86409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个参数二次规划问题分解成很多个子二次规划问题分别求解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052088-635B-4CCF-8A02-DE36EAE1A782}"/>
                  </a:ext>
                </a:extLst>
              </p:cNvPr>
              <p:cNvSpPr/>
              <p:nvPr/>
            </p:nvSpPr>
            <p:spPr>
              <a:xfrm>
                <a:off x="9432974" y="1540982"/>
                <a:ext cx="2664296" cy="864096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为参数，固定其它，目标函数就变成一个二元函数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052088-635B-4CCF-8A02-DE36EAE1A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974" y="1540982"/>
                <a:ext cx="2664296" cy="864096"/>
              </a:xfrm>
              <a:prstGeom prst="rect">
                <a:avLst/>
              </a:prstGeom>
              <a:blipFill>
                <a:blip r:embed="rId4"/>
                <a:stretch>
                  <a:fillRect l="-1373" t="-8451" r="-1602" b="-14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06CEFE-4305-43F5-AF0F-A41CD6AB8505}"/>
                  </a:ext>
                </a:extLst>
              </p:cNvPr>
              <p:cNvSpPr txBox="1"/>
              <p:nvPr/>
            </p:nvSpPr>
            <p:spPr>
              <a:xfrm>
                <a:off x="1224062" y="2556173"/>
                <a:ext cx="9073008" cy="1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初始化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𝜶</m:t>
                    </m:r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先看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&lt;</m:t>
                    </m:r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的样本点，是否满足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</m:t>
                    </m:r>
                  </m:oMath>
                </a14:m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𝑗</m:t>
                        </m:r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𝐾</m:t>
                        </m:r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e>
                    </m:nary>
                  </m:oMath>
                </a14:m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满足则继续查找；若不满足则选中作为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遍历所有的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，依次作为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06CEFE-4305-43F5-AF0F-A41CD6AB8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62" y="2556173"/>
                <a:ext cx="9073008" cy="1529393"/>
              </a:xfrm>
              <a:prstGeom prst="rect">
                <a:avLst/>
              </a:prstGeom>
              <a:blipFill>
                <a:blip r:embed="rId5"/>
                <a:stretch>
                  <a:fillRect l="-470" t="-2789" b="-6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679ED6-7A92-4647-9F97-06A4BB71E4F5}"/>
                  </a:ext>
                </a:extLst>
              </p:cNvPr>
              <p:cNvSpPr txBox="1"/>
              <p:nvPr/>
            </p:nvSpPr>
            <p:spPr>
              <a:xfrm>
                <a:off x="1440086" y="4085566"/>
                <a:ext cx="90730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确定之后，选取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对应的样本点的误差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依次计算其他的样本点对应的误差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最大的点为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b="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679ED6-7A92-4647-9F97-06A4BB71E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86" y="4085566"/>
                <a:ext cx="9073008" cy="923330"/>
              </a:xfrm>
              <a:prstGeom prst="rect">
                <a:avLst/>
              </a:prstGeom>
              <a:blipFill>
                <a:blip r:embed="rId6"/>
                <a:stretch>
                  <a:fillRect l="-403" t="-4605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9472A3E-EBAA-457D-949F-B634FA456B15}"/>
                  </a:ext>
                </a:extLst>
              </p:cNvPr>
              <p:cNvSpPr txBox="1"/>
              <p:nvPr/>
            </p:nvSpPr>
            <p:spPr>
              <a:xfrm>
                <a:off x="1800126" y="5076453"/>
                <a:ext cx="90730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后，更新参数</a:t>
                </a:r>
                <a:endParaRPr lang="en-US" altLang="zh-CN" sz="1800" b="1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800" b="1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9472A3E-EBAA-457D-949F-B634FA45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126" y="5076453"/>
                <a:ext cx="9073008" cy="646331"/>
              </a:xfrm>
              <a:prstGeom prst="rect">
                <a:avLst/>
              </a:prstGeom>
              <a:blipFill>
                <a:blip r:embed="rId7"/>
                <a:stretch>
                  <a:fillRect l="-403" t="-754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FED9E5CF-0D41-4385-B564-C0B1B8DF4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23" y="5598003"/>
            <a:ext cx="3371537" cy="8476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36F3EC0-2AB6-48F9-B76F-98D95D2A4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72" y="5392063"/>
            <a:ext cx="4936604" cy="1259544"/>
          </a:xfrm>
          <a:prstGeom prst="rect">
            <a:avLst/>
          </a:prstGeom>
        </p:spPr>
      </p:pic>
      <p:sp>
        <p:nvSpPr>
          <p:cNvPr id="15" name="左中括号 14">
            <a:extLst>
              <a:ext uri="{FF2B5EF4-FFF2-40B4-BE49-F238E27FC236}">
                <a16:creationId xmlns:a16="http://schemas.microsoft.com/office/drawing/2014/main" id="{54281B1F-448D-407F-BB58-00FB7AB9269F}"/>
              </a:ext>
            </a:extLst>
          </p:cNvPr>
          <p:cNvSpPr/>
          <p:nvPr/>
        </p:nvSpPr>
        <p:spPr>
          <a:xfrm>
            <a:off x="1152054" y="2772197"/>
            <a:ext cx="72008" cy="338437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中括号 15">
            <a:extLst>
              <a:ext uri="{FF2B5EF4-FFF2-40B4-BE49-F238E27FC236}">
                <a16:creationId xmlns:a16="http://schemas.microsoft.com/office/drawing/2014/main" id="{301112C5-8C0F-4DBC-98B6-88EFB6638208}"/>
              </a:ext>
            </a:extLst>
          </p:cNvPr>
          <p:cNvSpPr/>
          <p:nvPr/>
        </p:nvSpPr>
        <p:spPr>
          <a:xfrm>
            <a:off x="1440086" y="4356373"/>
            <a:ext cx="72008" cy="1728192"/>
          </a:xfrm>
          <a:prstGeom prst="leftBracke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中括号 16">
            <a:extLst>
              <a:ext uri="{FF2B5EF4-FFF2-40B4-BE49-F238E27FC236}">
                <a16:creationId xmlns:a16="http://schemas.microsoft.com/office/drawing/2014/main" id="{F578949B-A349-4419-944C-8D0CA1CA9AEE}"/>
              </a:ext>
            </a:extLst>
          </p:cNvPr>
          <p:cNvSpPr/>
          <p:nvPr/>
        </p:nvSpPr>
        <p:spPr>
          <a:xfrm>
            <a:off x="1800126" y="5308605"/>
            <a:ext cx="72008" cy="764694"/>
          </a:xfrm>
          <a:prstGeom prst="leftBracke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53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AD7B20-0B00-40D6-9F81-749526934D25}"/>
                  </a:ext>
                </a:extLst>
              </p:cNvPr>
              <p:cNvSpPr txBox="1"/>
              <p:nvPr/>
            </p:nvSpPr>
            <p:spPr>
              <a:xfrm>
                <a:off x="431974" y="1804735"/>
                <a:ext cx="4368246" cy="36933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SMO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方法进行求解，得到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𝜶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={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,⋯,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}</m:t>
                    </m:r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AD7B20-0B00-40D6-9F81-74952693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4" y="1804735"/>
                <a:ext cx="4368246" cy="369332"/>
              </a:xfrm>
              <a:prstGeom prst="rect">
                <a:avLst/>
              </a:prstGeom>
              <a:blipFill>
                <a:blip r:embed="rId3"/>
                <a:stretch>
                  <a:fillRect l="-1257" t="-11475" b="-213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FAC0AFF-31AC-4A39-83B5-BE8E41978E79}"/>
              </a:ext>
            </a:extLst>
          </p:cNvPr>
          <p:cNvSpPr/>
          <p:nvPr/>
        </p:nvSpPr>
        <p:spPr>
          <a:xfrm>
            <a:off x="6696670" y="1545760"/>
            <a:ext cx="2664296" cy="86409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个参数二次规划问题分解成很多个子二次规划问题分别求解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052088-635B-4CCF-8A02-DE36EAE1A782}"/>
                  </a:ext>
                </a:extLst>
              </p:cNvPr>
              <p:cNvSpPr/>
              <p:nvPr/>
            </p:nvSpPr>
            <p:spPr>
              <a:xfrm>
                <a:off x="9432974" y="1540982"/>
                <a:ext cx="2664296" cy="864096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为参数，固定其它，目标函数就变成一个二元函数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052088-635B-4CCF-8A02-DE36EAE1A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974" y="1540982"/>
                <a:ext cx="2664296" cy="864096"/>
              </a:xfrm>
              <a:prstGeom prst="rect">
                <a:avLst/>
              </a:prstGeom>
              <a:blipFill>
                <a:blip r:embed="rId4"/>
                <a:stretch>
                  <a:fillRect l="-1373" t="-8451" r="-1602" b="-14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06CEFE-4305-43F5-AF0F-A41CD6AB8505}"/>
                  </a:ext>
                </a:extLst>
              </p:cNvPr>
              <p:cNvSpPr txBox="1"/>
              <p:nvPr/>
            </p:nvSpPr>
            <p:spPr>
              <a:xfrm>
                <a:off x="1224062" y="2556173"/>
                <a:ext cx="9073008" cy="1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初始化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𝜶</m:t>
                    </m:r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先看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&lt;</m:t>
                    </m:r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的样本点，是否满足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</m:t>
                    </m:r>
                  </m:oMath>
                </a14:m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𝑗</m:t>
                        </m:r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𝐾</m:t>
                        </m:r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e>
                    </m:nary>
                  </m:oMath>
                </a14:m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满足则继续查找；若不满足则选中作为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遍历所有的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，依次作为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06CEFE-4305-43F5-AF0F-A41CD6AB8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62" y="2556173"/>
                <a:ext cx="9073008" cy="1529393"/>
              </a:xfrm>
              <a:prstGeom prst="rect">
                <a:avLst/>
              </a:prstGeom>
              <a:blipFill>
                <a:blip r:embed="rId5"/>
                <a:stretch>
                  <a:fillRect l="-470" t="-2789" b="-6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679ED6-7A92-4647-9F97-06A4BB71E4F5}"/>
                  </a:ext>
                </a:extLst>
              </p:cNvPr>
              <p:cNvSpPr txBox="1"/>
              <p:nvPr/>
            </p:nvSpPr>
            <p:spPr>
              <a:xfrm>
                <a:off x="1440086" y="4085566"/>
                <a:ext cx="90730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确定之后，选取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对应的样本点的误差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依次计算其他的样本点对应的误差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最大的点为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b="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679ED6-7A92-4647-9F97-06A4BB71E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86" y="4085566"/>
                <a:ext cx="9073008" cy="923330"/>
              </a:xfrm>
              <a:prstGeom prst="rect">
                <a:avLst/>
              </a:prstGeom>
              <a:blipFill>
                <a:blip r:embed="rId6"/>
                <a:stretch>
                  <a:fillRect l="-403" t="-4605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9472A3E-EBAA-457D-949F-B634FA456B15}"/>
                  </a:ext>
                </a:extLst>
              </p:cNvPr>
              <p:cNvSpPr txBox="1"/>
              <p:nvPr/>
            </p:nvSpPr>
            <p:spPr>
              <a:xfrm>
                <a:off x="1800126" y="5076453"/>
                <a:ext cx="90730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后，更新参数</a:t>
                </a:r>
                <a:endParaRPr lang="en-US" altLang="zh-CN" sz="1800" b="1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800" b="1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9472A3E-EBAA-457D-949F-B634FA45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126" y="5076453"/>
                <a:ext cx="9073008" cy="646331"/>
              </a:xfrm>
              <a:prstGeom prst="rect">
                <a:avLst/>
              </a:prstGeom>
              <a:blipFill>
                <a:blip r:embed="rId7"/>
                <a:stretch>
                  <a:fillRect l="-403" t="-754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左中括号 14">
            <a:extLst>
              <a:ext uri="{FF2B5EF4-FFF2-40B4-BE49-F238E27FC236}">
                <a16:creationId xmlns:a16="http://schemas.microsoft.com/office/drawing/2014/main" id="{54281B1F-448D-407F-BB58-00FB7AB9269F}"/>
              </a:ext>
            </a:extLst>
          </p:cNvPr>
          <p:cNvSpPr/>
          <p:nvPr/>
        </p:nvSpPr>
        <p:spPr>
          <a:xfrm>
            <a:off x="1152054" y="2772197"/>
            <a:ext cx="72008" cy="338437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中括号 15">
            <a:extLst>
              <a:ext uri="{FF2B5EF4-FFF2-40B4-BE49-F238E27FC236}">
                <a16:creationId xmlns:a16="http://schemas.microsoft.com/office/drawing/2014/main" id="{301112C5-8C0F-4DBC-98B6-88EFB6638208}"/>
              </a:ext>
            </a:extLst>
          </p:cNvPr>
          <p:cNvSpPr/>
          <p:nvPr/>
        </p:nvSpPr>
        <p:spPr>
          <a:xfrm>
            <a:off x="1440086" y="4356373"/>
            <a:ext cx="72008" cy="1728192"/>
          </a:xfrm>
          <a:prstGeom prst="leftBracke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中括号 16">
            <a:extLst>
              <a:ext uri="{FF2B5EF4-FFF2-40B4-BE49-F238E27FC236}">
                <a16:creationId xmlns:a16="http://schemas.microsoft.com/office/drawing/2014/main" id="{F578949B-A349-4419-944C-8D0CA1CA9AEE}"/>
              </a:ext>
            </a:extLst>
          </p:cNvPr>
          <p:cNvSpPr/>
          <p:nvPr/>
        </p:nvSpPr>
        <p:spPr>
          <a:xfrm>
            <a:off x="1800126" y="5308605"/>
            <a:ext cx="72008" cy="764694"/>
          </a:xfrm>
          <a:prstGeom prst="leftBracke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A2263F-EF20-4415-BA30-B66FD4C62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8278" y="5555187"/>
            <a:ext cx="3690518" cy="5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AD7B20-0B00-40D6-9F81-749526934D25}"/>
                  </a:ext>
                </a:extLst>
              </p:cNvPr>
              <p:cNvSpPr txBox="1"/>
              <p:nvPr/>
            </p:nvSpPr>
            <p:spPr>
              <a:xfrm>
                <a:off x="431974" y="1804735"/>
                <a:ext cx="4368246" cy="36933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SMO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方法进行求解，得到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𝜶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={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,⋯,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}</m:t>
                    </m:r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AD7B20-0B00-40D6-9F81-74952693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4" y="1804735"/>
                <a:ext cx="4368246" cy="369332"/>
              </a:xfrm>
              <a:prstGeom prst="rect">
                <a:avLst/>
              </a:prstGeom>
              <a:blipFill>
                <a:blip r:embed="rId3"/>
                <a:stretch>
                  <a:fillRect l="-1257" t="-11475" b="-213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FAC0AFF-31AC-4A39-83B5-BE8E41978E79}"/>
              </a:ext>
            </a:extLst>
          </p:cNvPr>
          <p:cNvSpPr/>
          <p:nvPr/>
        </p:nvSpPr>
        <p:spPr>
          <a:xfrm>
            <a:off x="6696670" y="1545760"/>
            <a:ext cx="2664296" cy="86409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个参数二次规划问题分解成很多个子二次规划问题分别求解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052088-635B-4CCF-8A02-DE36EAE1A782}"/>
                  </a:ext>
                </a:extLst>
              </p:cNvPr>
              <p:cNvSpPr/>
              <p:nvPr/>
            </p:nvSpPr>
            <p:spPr>
              <a:xfrm>
                <a:off x="9432974" y="1540982"/>
                <a:ext cx="2664296" cy="864096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为参数，固定其它，目标函数就变成一个二元函数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052088-635B-4CCF-8A02-DE36EAE1A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974" y="1540982"/>
                <a:ext cx="2664296" cy="864096"/>
              </a:xfrm>
              <a:prstGeom prst="rect">
                <a:avLst/>
              </a:prstGeom>
              <a:blipFill>
                <a:blip r:embed="rId4"/>
                <a:stretch>
                  <a:fillRect l="-1373" t="-8451" r="-1602" b="-14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06CEFE-4305-43F5-AF0F-A41CD6AB8505}"/>
                  </a:ext>
                </a:extLst>
              </p:cNvPr>
              <p:cNvSpPr txBox="1"/>
              <p:nvPr/>
            </p:nvSpPr>
            <p:spPr>
              <a:xfrm>
                <a:off x="1224062" y="2556173"/>
                <a:ext cx="9073008" cy="1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初始化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𝜶</m:t>
                    </m:r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先看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&lt;</m:t>
                    </m:r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的样本点，是否满足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</m:t>
                    </m:r>
                  </m:oMath>
                </a14:m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𝑗</m:t>
                        </m:r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𝐾</m:t>
                        </m:r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e>
                    </m:nary>
                  </m:oMath>
                </a14:m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满足则继续查找；若不满足则选中作为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遍历所有的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，依次作为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06CEFE-4305-43F5-AF0F-A41CD6AB8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62" y="2556173"/>
                <a:ext cx="9073008" cy="1529393"/>
              </a:xfrm>
              <a:prstGeom prst="rect">
                <a:avLst/>
              </a:prstGeom>
              <a:blipFill>
                <a:blip r:embed="rId5"/>
                <a:stretch>
                  <a:fillRect l="-470" t="-2789" b="-6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679ED6-7A92-4647-9F97-06A4BB71E4F5}"/>
                  </a:ext>
                </a:extLst>
              </p:cNvPr>
              <p:cNvSpPr txBox="1"/>
              <p:nvPr/>
            </p:nvSpPr>
            <p:spPr>
              <a:xfrm>
                <a:off x="1440086" y="4085566"/>
                <a:ext cx="90730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确定之后，选取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对应的样本点的误差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依次计算其他的样本点对应的误差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最大的点为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b="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679ED6-7A92-4647-9F97-06A4BB71E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86" y="4085566"/>
                <a:ext cx="9073008" cy="923330"/>
              </a:xfrm>
              <a:prstGeom prst="rect">
                <a:avLst/>
              </a:prstGeom>
              <a:blipFill>
                <a:blip r:embed="rId6"/>
                <a:stretch>
                  <a:fillRect l="-403" t="-4605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9472A3E-EBAA-457D-949F-B634FA456B15}"/>
                  </a:ext>
                </a:extLst>
              </p:cNvPr>
              <p:cNvSpPr txBox="1"/>
              <p:nvPr/>
            </p:nvSpPr>
            <p:spPr>
              <a:xfrm>
                <a:off x="1800126" y="5076453"/>
                <a:ext cx="90730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后，更新参数</a:t>
                </a:r>
                <a:endParaRPr lang="en-US" altLang="zh-CN" sz="1800" b="1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更新</a:t>
                </a:r>
                <a:r>
                  <a:rPr lang="en-US" altLang="zh-CN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b</a:t>
                </a:r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:r>
                  <a:rPr lang="en-US" altLang="zh-CN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E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9472A3E-EBAA-457D-949F-B634FA45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126" y="5076453"/>
                <a:ext cx="9073008" cy="646331"/>
              </a:xfrm>
              <a:prstGeom prst="rect">
                <a:avLst/>
              </a:prstGeom>
              <a:blipFill>
                <a:blip r:embed="rId7"/>
                <a:stretch>
                  <a:fillRect l="-403" t="-754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左中括号 14">
            <a:extLst>
              <a:ext uri="{FF2B5EF4-FFF2-40B4-BE49-F238E27FC236}">
                <a16:creationId xmlns:a16="http://schemas.microsoft.com/office/drawing/2014/main" id="{54281B1F-448D-407F-BB58-00FB7AB9269F}"/>
              </a:ext>
            </a:extLst>
          </p:cNvPr>
          <p:cNvSpPr/>
          <p:nvPr/>
        </p:nvSpPr>
        <p:spPr>
          <a:xfrm>
            <a:off x="1152054" y="2772197"/>
            <a:ext cx="72008" cy="338437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中括号 15">
            <a:extLst>
              <a:ext uri="{FF2B5EF4-FFF2-40B4-BE49-F238E27FC236}">
                <a16:creationId xmlns:a16="http://schemas.microsoft.com/office/drawing/2014/main" id="{301112C5-8C0F-4DBC-98B6-88EFB6638208}"/>
              </a:ext>
            </a:extLst>
          </p:cNvPr>
          <p:cNvSpPr/>
          <p:nvPr/>
        </p:nvSpPr>
        <p:spPr>
          <a:xfrm>
            <a:off x="1440086" y="4356373"/>
            <a:ext cx="72008" cy="1728192"/>
          </a:xfrm>
          <a:prstGeom prst="leftBracke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中括号 16">
            <a:extLst>
              <a:ext uri="{FF2B5EF4-FFF2-40B4-BE49-F238E27FC236}">
                <a16:creationId xmlns:a16="http://schemas.microsoft.com/office/drawing/2014/main" id="{F578949B-A349-4419-944C-8D0CA1CA9AEE}"/>
              </a:ext>
            </a:extLst>
          </p:cNvPr>
          <p:cNvSpPr/>
          <p:nvPr/>
        </p:nvSpPr>
        <p:spPr>
          <a:xfrm>
            <a:off x="1800126" y="5308605"/>
            <a:ext cx="72008" cy="764694"/>
          </a:xfrm>
          <a:prstGeom prst="leftBracke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E5767E-45B5-45B2-B241-E2184F729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792" y="5563572"/>
            <a:ext cx="2290773" cy="1019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5E04FB-748F-4F9E-89FC-B2AC16D391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2614" y="5652456"/>
            <a:ext cx="5553287" cy="4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蓝白系\鲁扬扬 (34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r="209" b="26171"/>
          <a:stretch/>
        </p:blipFill>
        <p:spPr bwMode="auto">
          <a:xfrm flipH="1">
            <a:off x="-1" y="0"/>
            <a:ext cx="9100280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">
            <a:extLst>
              <a:ext uri="{FF2B5EF4-FFF2-40B4-BE49-F238E27FC236}">
                <a16:creationId xmlns:a16="http://schemas.microsoft.com/office/drawing/2014/main" id="{4A908C9D-F88D-4F13-BF9C-AB7924A5B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13770" y="-1"/>
            <a:ext cx="10265612" cy="6840539"/>
          </a:xfrm>
          <a:prstGeom prst="parallelogram">
            <a:avLst>
              <a:gd name="adj" fmla="val 426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990115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支持向量机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72258E-E258-4877-9425-B5A507BC1425}"/>
                  </a:ext>
                </a:extLst>
              </p:cNvPr>
              <p:cNvSpPr txBox="1"/>
              <p:nvPr/>
            </p:nvSpPr>
            <p:spPr>
              <a:xfrm>
                <a:off x="6829843" y="137557"/>
                <a:ext cx="4857646" cy="671787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对于二分类数据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,⋯,(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bSup>
                    <m:r>
                      <a:rPr lang="en-US" altLang="zh-CN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72258E-E258-4877-9425-B5A507BC1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843" y="137557"/>
                <a:ext cx="4857646" cy="671787"/>
              </a:xfrm>
              <a:prstGeom prst="rect">
                <a:avLst/>
              </a:prstGeom>
              <a:blipFill>
                <a:blip r:embed="rId5"/>
                <a:stretch>
                  <a:fillRect l="-1004" t="-7273" r="-376"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62A80DB-3345-4FC9-B864-887ACB749776}"/>
              </a:ext>
            </a:extLst>
          </p:cNvPr>
          <p:cNvGrpSpPr/>
          <p:nvPr/>
        </p:nvGrpSpPr>
        <p:grpSpPr>
          <a:xfrm>
            <a:off x="6874183" y="1266871"/>
            <a:ext cx="4896544" cy="2215991"/>
            <a:chOff x="5630899" y="1908101"/>
            <a:chExt cx="4896544" cy="221599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E855E85-1DDC-4DDC-B3B5-3A93B2BD3B94}"/>
                </a:ext>
              </a:extLst>
            </p:cNvPr>
            <p:cNvSpPr txBox="1"/>
            <p:nvPr/>
          </p:nvSpPr>
          <p:spPr>
            <a:xfrm>
              <a:off x="5630899" y="1908101"/>
              <a:ext cx="4896544" cy="2215991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构建目标函数</a:t>
              </a:r>
              <a:endPara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zh-CN" altLang="en-US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FC6A9DD3-6072-417B-B951-A8E8F2C37EF2}"/>
                    </a:ext>
                  </a:extLst>
                </p:cNvPr>
                <p:cNvSpPr/>
                <p:nvPr/>
              </p:nvSpPr>
              <p:spPr>
                <a:xfrm>
                  <a:off x="5702907" y="2412157"/>
                  <a:ext cx="4680520" cy="1569659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800" b="1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d>
                                    <m:dPr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altLang="zh-CN" sz="1800" b="1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800" b="1" dirty="0" err="1">
                      <a:solidFill>
                        <a:schemeClr val="tx1"/>
                      </a:solidFill>
                    </a:rPr>
                    <a:t>s.t.</a:t>
                  </a:r>
                  <a:r>
                    <a:rPr lang="en-US" altLang="zh-CN" sz="1800" b="1" dirty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nary>
                    </m:oMath>
                  </a14:m>
                  <a:endParaRPr lang="en-US" altLang="zh-CN" sz="18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800" b="1" dirty="0">
                      <a:solidFill>
                        <a:schemeClr val="tx1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</m:oMath>
                  </a14:m>
                  <a:endParaRPr lang="zh-CN" altLang="en-US" sz="1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FC6A9DD3-6072-417B-B951-A8E8F2C37E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907" y="2412157"/>
                  <a:ext cx="4680520" cy="1569659"/>
                </a:xfrm>
                <a:prstGeom prst="rect">
                  <a:avLst/>
                </a:prstGeom>
                <a:blipFill>
                  <a:blip r:embed="rId6"/>
                  <a:stretch>
                    <a:fillRect l="-1042" t="-14786" r="-4557" b="-1128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思想气泡: 云 8">
                <a:extLst>
                  <a:ext uri="{FF2B5EF4-FFF2-40B4-BE49-F238E27FC236}">
                    <a16:creationId xmlns:a16="http://schemas.microsoft.com/office/drawing/2014/main" id="{85ABC9B9-A789-4ACE-AADC-A3C2DAAC8448}"/>
                  </a:ext>
                </a:extLst>
              </p:cNvPr>
              <p:cNvSpPr/>
              <p:nvPr/>
            </p:nvSpPr>
            <p:spPr>
              <a:xfrm>
                <a:off x="4284402" y="3546582"/>
                <a:ext cx="3672407" cy="2406304"/>
              </a:xfrm>
              <a:prstGeom prst="cloudCallout">
                <a:avLst>
                  <a:gd name="adj1" fmla="val 53723"/>
                  <a:gd name="adj2" fmla="val -61647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1800" b="1" dirty="0">
                    <a:solidFill>
                      <a:schemeClr val="tx1"/>
                    </a:solidFill>
                  </a:rPr>
                  <a:t>1.</a:t>
                </a:r>
                <a:r>
                  <a:rPr lang="zh-CN" altLang="en-US" sz="1800" b="1" dirty="0">
                    <a:solidFill>
                      <a:schemeClr val="tx1"/>
                    </a:solidFill>
                  </a:rPr>
                  <a:t>核函数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</a:rPr>
                  <a:t>的设置决定线性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or</a:t>
                </a:r>
                <a:r>
                  <a:rPr lang="zh-CN" altLang="en-US" sz="1800" b="1" dirty="0">
                    <a:solidFill>
                      <a:schemeClr val="tx1"/>
                    </a:solidFill>
                  </a:rPr>
                  <a:t>非线性</a:t>
                </a:r>
                <a:endParaRPr lang="en-US" altLang="zh-CN" sz="1800" b="1" dirty="0">
                  <a:solidFill>
                    <a:schemeClr val="tx1"/>
                  </a:solidFill>
                </a:endParaRPr>
              </a:p>
              <a:p>
                <a:r>
                  <a:rPr lang="en-US" altLang="zh-CN" sz="1800" b="1" dirty="0">
                    <a:solidFill>
                      <a:schemeClr val="tx1"/>
                    </a:solidFill>
                  </a:rPr>
                  <a:t>2. C</a:t>
                </a:r>
                <a:r>
                  <a:rPr lang="zh-CN" altLang="en-US" sz="1800" b="1" dirty="0">
                    <a:solidFill>
                      <a:schemeClr val="tx1"/>
                    </a:solidFill>
                  </a:rPr>
                  <a:t>的设置决定是线性可分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SVM(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CN" sz="1800" b="1" dirty="0">
                    <a:solidFill>
                      <a:schemeClr val="tx1"/>
                    </a:solidFill>
                  </a:rPr>
                  <a:t>) or </a:t>
                </a:r>
                <a:r>
                  <a:rPr lang="zh-CN" altLang="en-US" sz="1800" b="1" dirty="0">
                    <a:solidFill>
                      <a:schemeClr val="tx1"/>
                    </a:solidFill>
                  </a:rPr>
                  <a:t>线性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SVM</a:t>
                </a:r>
                <a:endParaRPr lang="zh-CN" alt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思想气泡: 云 8">
                <a:extLst>
                  <a:ext uri="{FF2B5EF4-FFF2-40B4-BE49-F238E27FC236}">
                    <a16:creationId xmlns:a16="http://schemas.microsoft.com/office/drawing/2014/main" id="{85ABC9B9-A789-4ACE-AADC-A3C2DAAC8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02" y="3546582"/>
                <a:ext cx="3672407" cy="2406304"/>
              </a:xfrm>
              <a:prstGeom prst="cloudCallout">
                <a:avLst>
                  <a:gd name="adj1" fmla="val 53723"/>
                  <a:gd name="adj2" fmla="val -6164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头: 下 10">
            <a:extLst>
              <a:ext uri="{FF2B5EF4-FFF2-40B4-BE49-F238E27FC236}">
                <a16:creationId xmlns:a16="http://schemas.microsoft.com/office/drawing/2014/main" id="{805B266F-E6EB-441F-B5F5-0098B73A2E04}"/>
              </a:ext>
            </a:extLst>
          </p:cNvPr>
          <p:cNvSpPr/>
          <p:nvPr/>
        </p:nvSpPr>
        <p:spPr>
          <a:xfrm>
            <a:off x="9059719" y="811413"/>
            <a:ext cx="288032" cy="42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7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蓝白系\鲁扬扬 (34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r="209" b="26171"/>
          <a:stretch/>
        </p:blipFill>
        <p:spPr bwMode="auto">
          <a:xfrm flipH="1">
            <a:off x="-1" y="0"/>
            <a:ext cx="9100280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">
            <a:extLst>
              <a:ext uri="{FF2B5EF4-FFF2-40B4-BE49-F238E27FC236}">
                <a16:creationId xmlns:a16="http://schemas.microsoft.com/office/drawing/2014/main" id="{4A908C9D-F88D-4F13-BF9C-AB7924A5B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13770" y="-1"/>
            <a:ext cx="10265612" cy="6840539"/>
          </a:xfrm>
          <a:prstGeom prst="parallelogram">
            <a:avLst>
              <a:gd name="adj" fmla="val 426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1990115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支持向量机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72258E-E258-4877-9425-B5A507BC1425}"/>
                  </a:ext>
                </a:extLst>
              </p:cNvPr>
              <p:cNvSpPr txBox="1"/>
              <p:nvPr/>
            </p:nvSpPr>
            <p:spPr>
              <a:xfrm>
                <a:off x="6829843" y="137557"/>
                <a:ext cx="4857646" cy="671787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对于二分类数据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,⋯,(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bSup>
                    <m:r>
                      <a:rPr lang="en-US" altLang="zh-CN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72258E-E258-4877-9425-B5A507BC1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843" y="137557"/>
                <a:ext cx="4857646" cy="671787"/>
              </a:xfrm>
              <a:prstGeom prst="rect">
                <a:avLst/>
              </a:prstGeom>
              <a:blipFill>
                <a:blip r:embed="rId5"/>
                <a:stretch>
                  <a:fillRect l="-1004" t="-7273" r="-376"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62A80DB-3345-4FC9-B864-887ACB749776}"/>
              </a:ext>
            </a:extLst>
          </p:cNvPr>
          <p:cNvGrpSpPr/>
          <p:nvPr/>
        </p:nvGrpSpPr>
        <p:grpSpPr>
          <a:xfrm>
            <a:off x="6874183" y="1266871"/>
            <a:ext cx="4896544" cy="2215991"/>
            <a:chOff x="5630899" y="1908101"/>
            <a:chExt cx="4896544" cy="221599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E855E85-1DDC-4DDC-B3B5-3A93B2BD3B94}"/>
                </a:ext>
              </a:extLst>
            </p:cNvPr>
            <p:cNvSpPr txBox="1"/>
            <p:nvPr/>
          </p:nvSpPr>
          <p:spPr>
            <a:xfrm>
              <a:off x="5630899" y="1908101"/>
              <a:ext cx="4896544" cy="2215991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构建目标函数</a:t>
              </a:r>
              <a:endPara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zh-CN" altLang="en-US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FC6A9DD3-6072-417B-B951-A8E8F2C37EF2}"/>
                    </a:ext>
                  </a:extLst>
                </p:cNvPr>
                <p:cNvSpPr/>
                <p:nvPr/>
              </p:nvSpPr>
              <p:spPr>
                <a:xfrm>
                  <a:off x="5702907" y="2412157"/>
                  <a:ext cx="4680520" cy="1569659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800" b="1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d>
                                    <m:dPr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a14:m>
                  <a:endParaRPr lang="en-US" altLang="zh-CN" sz="1800" b="1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800" b="1" dirty="0" err="1">
                      <a:solidFill>
                        <a:schemeClr val="tx1"/>
                      </a:solidFill>
                    </a:rPr>
                    <a:t>s.t.</a:t>
                  </a:r>
                  <a:r>
                    <a:rPr lang="en-US" altLang="zh-CN" sz="1800" b="1" dirty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nary>
                    </m:oMath>
                  </a14:m>
                  <a:endParaRPr lang="en-US" altLang="zh-CN" sz="18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800" b="1" dirty="0">
                      <a:solidFill>
                        <a:schemeClr val="tx1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</m:oMath>
                  </a14:m>
                  <a:endParaRPr lang="zh-CN" altLang="en-US" sz="1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FC6A9DD3-6072-417B-B951-A8E8F2C37E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907" y="2412157"/>
                  <a:ext cx="4680520" cy="1569659"/>
                </a:xfrm>
                <a:prstGeom prst="rect">
                  <a:avLst/>
                </a:prstGeom>
                <a:blipFill>
                  <a:blip r:embed="rId6"/>
                  <a:stretch>
                    <a:fillRect l="-1042" t="-14786" r="-4557" b="-1128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箭头: 下 10">
            <a:extLst>
              <a:ext uri="{FF2B5EF4-FFF2-40B4-BE49-F238E27FC236}">
                <a16:creationId xmlns:a16="http://schemas.microsoft.com/office/drawing/2014/main" id="{805B266F-E6EB-441F-B5F5-0098B73A2E04}"/>
              </a:ext>
            </a:extLst>
          </p:cNvPr>
          <p:cNvSpPr/>
          <p:nvPr/>
        </p:nvSpPr>
        <p:spPr>
          <a:xfrm>
            <a:off x="9059719" y="811413"/>
            <a:ext cx="288032" cy="42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C5A2ABA-9598-447A-A93E-B5D366CCC28A}"/>
                  </a:ext>
                </a:extLst>
              </p:cNvPr>
              <p:cNvSpPr txBox="1"/>
              <p:nvPr/>
            </p:nvSpPr>
            <p:spPr>
              <a:xfrm>
                <a:off x="7019612" y="3974134"/>
                <a:ext cx="4368246" cy="36933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SMO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方法进行求解，得到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𝜶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={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,⋯,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}</m:t>
                    </m:r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C5A2ABA-9598-447A-A93E-B5D366CC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12" y="3974134"/>
                <a:ext cx="4368246" cy="369332"/>
              </a:xfrm>
              <a:prstGeom prst="rect">
                <a:avLst/>
              </a:prstGeom>
              <a:blipFill>
                <a:blip r:embed="rId7"/>
                <a:stretch>
                  <a:fillRect l="-1257" t="-13115" b="-213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下 14">
            <a:extLst>
              <a:ext uri="{FF2B5EF4-FFF2-40B4-BE49-F238E27FC236}">
                <a16:creationId xmlns:a16="http://schemas.microsoft.com/office/drawing/2014/main" id="{6B68DFD2-EA8F-4461-A42B-168EFA66DF00}"/>
              </a:ext>
            </a:extLst>
          </p:cNvPr>
          <p:cNvSpPr/>
          <p:nvPr/>
        </p:nvSpPr>
        <p:spPr>
          <a:xfrm>
            <a:off x="9114650" y="3516607"/>
            <a:ext cx="288032" cy="42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D8A8F006-DFA4-4611-A79A-454959C62B3F}"/>
              </a:ext>
            </a:extLst>
          </p:cNvPr>
          <p:cNvSpPr/>
          <p:nvPr/>
        </p:nvSpPr>
        <p:spPr>
          <a:xfrm>
            <a:off x="9142435" y="4431661"/>
            <a:ext cx="288032" cy="42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B721DE2-B1EF-4E29-9A02-BB861A9EC598}"/>
                  </a:ext>
                </a:extLst>
              </p:cNvPr>
              <p:cNvSpPr txBox="1"/>
              <p:nvPr/>
            </p:nvSpPr>
            <p:spPr>
              <a:xfrm>
                <a:off x="7006968" y="4893480"/>
                <a:ext cx="4680521" cy="67262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𝒘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</a:p>
              <a:p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1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altLang="zh-CN" sz="1800" b="1" dirty="0">
                    <a:solidFill>
                      <a:schemeClr val="tx1"/>
                    </a:solidFill>
                    <a:ea typeface="楷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𝐛</m:t>
                    </m:r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𝑲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B721DE2-B1EF-4E29-9A02-BB861A9EC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968" y="4893480"/>
                <a:ext cx="4680521" cy="672620"/>
              </a:xfrm>
              <a:prstGeom prst="rect">
                <a:avLst/>
              </a:prstGeom>
              <a:blipFill>
                <a:blip r:embed="rId8"/>
                <a:stretch>
                  <a:fillRect l="-1042" t="-65455" b="-9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469D99E-95D9-44B3-9B01-C9BBE3C5B5B9}"/>
                  </a:ext>
                </a:extLst>
              </p:cNvPr>
              <p:cNvSpPr txBox="1"/>
              <p:nvPr/>
            </p:nvSpPr>
            <p:spPr>
              <a:xfrm>
                <a:off x="7455567" y="6056650"/>
                <a:ext cx="3949800" cy="64633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svm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的决策函数</a:t>
                </a:r>
                <a:endParaRPr lang="en-US" altLang="zh-CN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𝒔𝒊𝒈𝒏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d>
                          <m:d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nary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469D99E-95D9-44B3-9B01-C9BBE3C5B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67" y="6056650"/>
                <a:ext cx="3949800" cy="646331"/>
              </a:xfrm>
              <a:prstGeom prst="rect">
                <a:avLst/>
              </a:prstGeom>
              <a:blipFill>
                <a:blip r:embed="rId9"/>
                <a:stretch>
                  <a:fillRect l="-1235" t="-26415" b="-10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下 23">
            <a:extLst>
              <a:ext uri="{FF2B5EF4-FFF2-40B4-BE49-F238E27FC236}">
                <a16:creationId xmlns:a16="http://schemas.microsoft.com/office/drawing/2014/main" id="{9DF64118-00D8-4711-AA33-801A9F9EA6AA}"/>
              </a:ext>
            </a:extLst>
          </p:cNvPr>
          <p:cNvSpPr/>
          <p:nvPr/>
        </p:nvSpPr>
        <p:spPr>
          <a:xfrm>
            <a:off x="9178439" y="5632867"/>
            <a:ext cx="288032" cy="423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23F5468-9042-47D2-9CC0-52176A255ADF}"/>
                  </a:ext>
                </a:extLst>
              </p:cNvPr>
              <p:cNvSpPr/>
              <p:nvPr/>
            </p:nvSpPr>
            <p:spPr>
              <a:xfrm>
                <a:off x="8928918" y="4893479"/>
                <a:ext cx="22187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𝒘</m:t>
                    </m:r>
                    <m:r>
                      <a:rPr lang="en-US" altLang="zh-CN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r>
                          <a:rPr lang="en-US" altLang="zh-CN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𝝓</m:t>
                            </m:r>
                            <m:r>
                              <a:rPr lang="en-US" altLang="zh-CN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180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23F5468-9042-47D2-9CC0-52176A255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918" y="4893479"/>
                <a:ext cx="2218749" cy="369332"/>
              </a:xfrm>
              <a:prstGeom prst="rect">
                <a:avLst/>
              </a:prstGeom>
              <a:blipFill>
                <a:blip r:embed="rId10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6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1" grpId="0" animBg="1"/>
      <p:bldP spid="23" grpId="0" animBg="1"/>
      <p:bldP spid="2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1860F6-A065-41B2-ABE2-968322361427}"/>
              </a:ext>
            </a:extLst>
          </p:cNvPr>
          <p:cNvSpPr txBox="1"/>
          <p:nvPr/>
        </p:nvSpPr>
        <p:spPr>
          <a:xfrm>
            <a:off x="143942" y="1548061"/>
            <a:ext cx="4896544" cy="221599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构建目标函数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9204994-2B4D-4308-942F-EB732BB215E5}"/>
                  </a:ext>
                </a:extLst>
              </p:cNvPr>
              <p:cNvSpPr/>
              <p:nvPr/>
            </p:nvSpPr>
            <p:spPr>
              <a:xfrm>
                <a:off x="215950" y="2052117"/>
                <a:ext cx="4680520" cy="1569659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1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d>
                                  <m:dPr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altLang="zh-CN" sz="18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nary>
                  </m:oMath>
                </a14:m>
                <a:endParaRPr lang="en-US" altLang="zh-CN" sz="18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endParaRPr lang="zh-CN" alt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9204994-2B4D-4308-942F-EB732BB215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50" y="2052117"/>
                <a:ext cx="4680520" cy="1569659"/>
              </a:xfrm>
              <a:prstGeom prst="rect">
                <a:avLst/>
              </a:prstGeom>
              <a:blipFill>
                <a:blip r:embed="rId3"/>
                <a:stretch>
                  <a:fillRect l="-1042" t="-14786" r="-4557" b="-112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1737C3F-D058-4B67-9376-BBDDE35E1CC5}"/>
              </a:ext>
            </a:extLst>
          </p:cNvPr>
          <p:cNvSpPr/>
          <p:nvPr/>
        </p:nvSpPr>
        <p:spPr>
          <a:xfrm>
            <a:off x="5544542" y="1535162"/>
            <a:ext cx="4680520" cy="140404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对偶问题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对偶问题和原问题的解等价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等价的前提满足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KKT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条件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53392" lvl="1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896242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C55A4D-211F-4FD8-A294-0B493A54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10" y="3070324"/>
            <a:ext cx="6469614" cy="36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7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737C3F-D058-4B67-9376-BBDDE35E1CC5}"/>
                  </a:ext>
                </a:extLst>
              </p:cNvPr>
              <p:cNvSpPr/>
              <p:nvPr/>
            </p:nvSpPr>
            <p:spPr>
              <a:xfrm>
                <a:off x="5544542" y="1535162"/>
                <a:ext cx="4680520" cy="732979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𝑳</m:t>
                        </m:r>
                      </m:num>
                      <m:den>
                        <m:r>
                          <a:rPr lang="zh-CN" alt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𝒘</m:t>
                        </m:r>
                      </m:den>
                    </m:f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𝒘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𝟎</m:t>
                    </m:r>
                  </m:oMath>
                </a14:m>
                <a:endParaRPr lang="en-US" altLang="zh-CN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endParaRPr lang="en-US" altLang="zh-CN" sz="2000" b="1" dirty="0"/>
              </a:p>
              <a:p>
                <a:pPr marL="896242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737C3F-D058-4B67-9376-BBDDE35E1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542" y="1535162"/>
                <a:ext cx="4680520" cy="732979"/>
              </a:xfrm>
              <a:prstGeom prst="rect">
                <a:avLst/>
              </a:prstGeom>
              <a:blipFill>
                <a:blip r:embed="rId3"/>
                <a:stretch>
                  <a:fillRect l="-913" t="-30833" b="-7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C73027EE-14B5-496D-A410-5B4064EA11B9}"/>
              </a:ext>
            </a:extLst>
          </p:cNvPr>
          <p:cNvGrpSpPr/>
          <p:nvPr/>
        </p:nvGrpSpPr>
        <p:grpSpPr>
          <a:xfrm>
            <a:off x="359966" y="1898809"/>
            <a:ext cx="4680521" cy="692222"/>
            <a:chOff x="359966" y="1898809"/>
            <a:chExt cx="4680521" cy="692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4003D5C-7AD3-4D22-86AC-E3471D386A57}"/>
                    </a:ext>
                  </a:extLst>
                </p:cNvPr>
                <p:cNvSpPr txBox="1"/>
                <p:nvPr/>
              </p:nvSpPr>
              <p:spPr>
                <a:xfrm>
                  <a:off x="359966" y="1918411"/>
                  <a:ext cx="4680521" cy="672620"/>
                </a:xfrm>
                <a:prstGeom prst="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𝒘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lang="en-US" altLang="zh-CN" sz="1800" b="1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</a:t>
                  </a:r>
                </a:p>
                <a:p>
                  <a:r>
                    <a:rPr lang="zh-CN" altLang="en-US" sz="1800" b="1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对于</a:t>
                  </a:r>
                  <a14:m>
                    <m:oMath xmlns:m="http://schemas.openxmlformats.org/officeDocument/2006/math">
                      <m:r>
                        <a:rPr lang="en-US" altLang="zh-CN" sz="18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8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en-US" altLang="zh-CN" sz="1800" b="1" dirty="0">
                      <a:solidFill>
                        <a:schemeClr val="tx1"/>
                      </a:solidFill>
                      <a:ea typeface="楷体" panose="02010609060101010101" pitchFamily="49" charset="-122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zh-CN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𝐛</m:t>
                      </m:r>
                      <m:r>
                        <a:rPr lang="en-US" altLang="zh-CN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𝒋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𝑲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zh-CN" sz="1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4003D5C-7AD3-4D22-86AC-E3471D38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66" y="1918411"/>
                  <a:ext cx="4680521" cy="672620"/>
                </a:xfrm>
                <a:prstGeom prst="rect">
                  <a:avLst/>
                </a:prstGeom>
                <a:blipFill>
                  <a:blip r:embed="rId4"/>
                  <a:stretch>
                    <a:fillRect l="-1042" t="-65455" b="-9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05E80C1-9483-4EC3-BDB8-1F65011E1F97}"/>
                    </a:ext>
                  </a:extLst>
                </p:cNvPr>
                <p:cNvSpPr/>
                <p:nvPr/>
              </p:nvSpPr>
              <p:spPr>
                <a:xfrm>
                  <a:off x="2232174" y="1898809"/>
                  <a:ext cx="2218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𝒘</m:t>
                      </m:r>
                      <m:r>
                        <a:rPr lang="en-US" altLang="zh-CN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lang="en-US" altLang="zh-CN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𝝓</m:t>
                              </m:r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(</m:t>
                              </m:r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zh-CN" altLang="en-US" sz="1800" dirty="0">
                      <a:solidFill>
                        <a:srgbClr val="7030A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05E80C1-9483-4EC3-BDB8-1F65011E1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174" y="1898809"/>
                  <a:ext cx="2218749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19672" b="-1836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DD68CBB-AC29-47A2-B7E5-6BCC552218EF}"/>
                  </a:ext>
                </a:extLst>
              </p:cNvPr>
              <p:cNvSpPr/>
              <p:nvPr/>
            </p:nvSpPr>
            <p:spPr>
              <a:xfrm>
                <a:off x="359967" y="3780309"/>
                <a:ext cx="4680520" cy="1569659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1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d>
                                  <m:dPr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altLang="zh-CN" sz="18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nary>
                  </m:oMath>
                </a14:m>
                <a:endParaRPr lang="en-US" altLang="zh-CN" sz="18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endParaRPr lang="zh-CN" alt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DD68CBB-AC29-47A2-B7E5-6BCC55221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67" y="3780309"/>
                <a:ext cx="4680520" cy="1569659"/>
              </a:xfrm>
              <a:prstGeom prst="rect">
                <a:avLst/>
              </a:prstGeom>
              <a:blipFill>
                <a:blip r:embed="rId6"/>
                <a:stretch>
                  <a:fillRect l="-1042" t="-14729" r="-4557" b="-108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右 11">
            <a:extLst>
              <a:ext uri="{FF2B5EF4-FFF2-40B4-BE49-F238E27FC236}">
                <a16:creationId xmlns:a16="http://schemas.microsoft.com/office/drawing/2014/main" id="{FB5C5341-B05A-44B9-B752-9EDA000A3C3C}"/>
              </a:ext>
            </a:extLst>
          </p:cNvPr>
          <p:cNvSpPr/>
          <p:nvPr/>
        </p:nvSpPr>
        <p:spPr>
          <a:xfrm>
            <a:off x="5040487" y="4457125"/>
            <a:ext cx="576064" cy="216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A2F5EB8-7A33-4F7A-9266-B532A3BC24F1}"/>
                  </a:ext>
                </a:extLst>
              </p:cNvPr>
              <p:cNvSpPr txBox="1"/>
              <p:nvPr/>
            </p:nvSpPr>
            <p:spPr>
              <a:xfrm>
                <a:off x="7200727" y="2470079"/>
                <a:ext cx="2780120" cy="13102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1800" dirty="0"/>
              </a:p>
              <a:p>
                <a:pPr algn="ctr"/>
                <a:r>
                  <a:rPr lang="en-US" altLang="zh-CN" sz="1800" dirty="0" err="1"/>
                  <a:t>s.t.</a:t>
                </a:r>
                <a:r>
                  <a:rPr lang="en-US" altLang="zh-CN" sz="1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pPr algn="ctr"/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A2F5EB8-7A33-4F7A-9266-B532A3BC2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27" y="2470079"/>
                <a:ext cx="2780120" cy="1310230"/>
              </a:xfrm>
              <a:prstGeom prst="rect">
                <a:avLst/>
              </a:prstGeom>
              <a:blipFill>
                <a:blip r:embed="rId7"/>
                <a:stretch>
                  <a:fillRect l="-4357" r="-1307" b="-550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C013896-C42A-4E7F-82A1-FD182A5AC290}"/>
                  </a:ext>
                </a:extLst>
              </p:cNvPr>
              <p:cNvSpPr txBox="1"/>
              <p:nvPr/>
            </p:nvSpPr>
            <p:spPr>
              <a:xfrm>
                <a:off x="6048598" y="3852317"/>
                <a:ext cx="5953551" cy="1783117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−1+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C013896-C42A-4E7F-82A1-FD182A5AC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98" y="3852317"/>
                <a:ext cx="5953551" cy="1783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323958-26A7-4F67-8289-21C43DCD50CA}"/>
                  </a:ext>
                </a:extLst>
              </p:cNvPr>
              <p:cNvSpPr txBox="1"/>
              <p:nvPr/>
            </p:nvSpPr>
            <p:spPr>
              <a:xfrm>
                <a:off x="7256704" y="5707442"/>
                <a:ext cx="3292568" cy="792653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chemeClr val="tx1"/>
                    </a:solidFill>
                  </a:rPr>
                  <a:t>原问题：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lim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e>
                    </m:func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800" dirty="0">
                    <a:solidFill>
                      <a:schemeClr val="tx1"/>
                    </a:solidFill>
                  </a:rPr>
                  <a:t>对偶问题：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</m:e>
                              <m:lim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e>
                    </m:func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323958-26A7-4F67-8289-21C43DCD5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704" y="5707442"/>
                <a:ext cx="3292568" cy="792653"/>
              </a:xfrm>
              <a:prstGeom prst="rect">
                <a:avLst/>
              </a:prstGeom>
              <a:blipFill>
                <a:blip r:embed="rId9"/>
                <a:stretch>
                  <a:fillRect l="-2022" t="-8271" r="-919" b="-4511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左大括号 17">
            <a:extLst>
              <a:ext uri="{FF2B5EF4-FFF2-40B4-BE49-F238E27FC236}">
                <a16:creationId xmlns:a16="http://schemas.microsoft.com/office/drawing/2014/main" id="{D856A553-5676-428F-AF55-B4A80635A70C}"/>
              </a:ext>
            </a:extLst>
          </p:cNvPr>
          <p:cNvSpPr/>
          <p:nvPr/>
        </p:nvSpPr>
        <p:spPr>
          <a:xfrm>
            <a:off x="5686500" y="2591031"/>
            <a:ext cx="288031" cy="3909064"/>
          </a:xfrm>
          <a:prstGeom prst="leftBrace">
            <a:avLst>
              <a:gd name="adj1" fmla="val 124076"/>
              <a:gd name="adj2" fmla="val 50000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B2708231-0CCA-4AA7-BA17-B2C2F385EBBC}"/>
              </a:ext>
            </a:extLst>
          </p:cNvPr>
          <p:cNvCxnSpPr>
            <a:endCxn id="11" idx="2"/>
          </p:cNvCxnSpPr>
          <p:nvPr/>
        </p:nvCxnSpPr>
        <p:spPr>
          <a:xfrm rot="10800000">
            <a:off x="2700228" y="5349969"/>
            <a:ext cx="4572507" cy="878613"/>
          </a:xfrm>
          <a:prstGeom prst="bentConnector2">
            <a:avLst/>
          </a:prstGeom>
          <a:ln w="190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82C9909-1D82-44C1-B92E-610283D49D1F}"/>
              </a:ext>
            </a:extLst>
          </p:cNvPr>
          <p:cNvSpPr txBox="1"/>
          <p:nvPr/>
        </p:nvSpPr>
        <p:spPr>
          <a:xfrm>
            <a:off x="143942" y="359564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C00000"/>
                </a:solidFill>
              </a:rPr>
              <a:t>由</a:t>
            </a:r>
            <a:r>
              <a:rPr lang="en-US" altLang="zh-CN" sz="1800" b="1" dirty="0">
                <a:solidFill>
                  <a:srgbClr val="C00000"/>
                </a:solidFill>
              </a:rPr>
              <a:t>max</a:t>
            </a:r>
            <a:r>
              <a:rPr lang="zh-CN" altLang="en-US" sz="1800" b="1" dirty="0">
                <a:solidFill>
                  <a:srgbClr val="C00000"/>
                </a:solidFill>
              </a:rPr>
              <a:t>转换</a:t>
            </a:r>
          </a:p>
        </p:txBody>
      </p:sp>
    </p:spTree>
    <p:extLst>
      <p:ext uri="{BB962C8B-B14F-4D97-AF65-F5344CB8AC3E}">
        <p14:creationId xmlns:p14="http://schemas.microsoft.com/office/powerpoint/2010/main" val="154416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737C3F-D058-4B67-9376-BBDDE35E1CC5}"/>
                  </a:ext>
                </a:extLst>
              </p:cNvPr>
              <p:cNvSpPr/>
              <p:nvPr/>
            </p:nvSpPr>
            <p:spPr>
              <a:xfrm>
                <a:off x="5544542" y="1535162"/>
                <a:ext cx="4680520" cy="732979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𝑳</m:t>
                        </m:r>
                      </m:num>
                      <m:den>
                        <m:r>
                          <a:rPr lang="zh-CN" alt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𝒘</m:t>
                        </m:r>
                      </m:den>
                    </m:f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𝒘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𝟎</m:t>
                    </m:r>
                  </m:oMath>
                </a14:m>
                <a:endParaRPr lang="en-US" altLang="zh-CN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endParaRPr lang="en-US" altLang="zh-CN" sz="2000" b="1" dirty="0"/>
              </a:p>
              <a:p>
                <a:pPr marL="896242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737C3F-D058-4B67-9376-BBDDE35E1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542" y="1535162"/>
                <a:ext cx="4680520" cy="732979"/>
              </a:xfrm>
              <a:prstGeom prst="rect">
                <a:avLst/>
              </a:prstGeom>
              <a:blipFill>
                <a:blip r:embed="rId3"/>
                <a:stretch>
                  <a:fillRect l="-913" t="-30833" b="-7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C73027EE-14B5-496D-A410-5B4064EA11B9}"/>
              </a:ext>
            </a:extLst>
          </p:cNvPr>
          <p:cNvGrpSpPr/>
          <p:nvPr/>
        </p:nvGrpSpPr>
        <p:grpSpPr>
          <a:xfrm>
            <a:off x="359966" y="1898809"/>
            <a:ext cx="4680521" cy="692222"/>
            <a:chOff x="359966" y="1898809"/>
            <a:chExt cx="4680521" cy="692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4003D5C-7AD3-4D22-86AC-E3471D386A57}"/>
                    </a:ext>
                  </a:extLst>
                </p:cNvPr>
                <p:cNvSpPr txBox="1"/>
                <p:nvPr/>
              </p:nvSpPr>
              <p:spPr>
                <a:xfrm>
                  <a:off x="359966" y="1918411"/>
                  <a:ext cx="4680521" cy="672620"/>
                </a:xfrm>
                <a:prstGeom prst="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𝒘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lang="en-US" altLang="zh-CN" sz="1800" b="1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</a:t>
                  </a:r>
                </a:p>
                <a:p>
                  <a:r>
                    <a:rPr lang="zh-CN" altLang="en-US" sz="1800" b="1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对于</a:t>
                  </a:r>
                  <a14:m>
                    <m:oMath xmlns:m="http://schemas.openxmlformats.org/officeDocument/2006/math">
                      <m:r>
                        <a:rPr lang="en-US" altLang="zh-CN" sz="18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8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en-US" altLang="zh-CN" sz="1800" b="1" dirty="0">
                      <a:solidFill>
                        <a:schemeClr val="tx1"/>
                      </a:solidFill>
                      <a:ea typeface="楷体" panose="02010609060101010101" pitchFamily="49" charset="-122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zh-CN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𝐛</m:t>
                      </m:r>
                      <m:r>
                        <a:rPr lang="en-US" altLang="zh-CN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𝒋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𝑲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zh-CN" sz="1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4003D5C-7AD3-4D22-86AC-E3471D38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66" y="1918411"/>
                  <a:ext cx="4680521" cy="672620"/>
                </a:xfrm>
                <a:prstGeom prst="rect">
                  <a:avLst/>
                </a:prstGeom>
                <a:blipFill>
                  <a:blip r:embed="rId4"/>
                  <a:stretch>
                    <a:fillRect l="-1042" t="-65455" b="-9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05E80C1-9483-4EC3-BDB8-1F65011E1F97}"/>
                    </a:ext>
                  </a:extLst>
                </p:cNvPr>
                <p:cNvSpPr/>
                <p:nvPr/>
              </p:nvSpPr>
              <p:spPr>
                <a:xfrm>
                  <a:off x="2232174" y="1898809"/>
                  <a:ext cx="2218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𝒘</m:t>
                      </m:r>
                      <m:r>
                        <a:rPr lang="en-US" altLang="zh-CN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lang="en-US" altLang="zh-CN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𝝓</m:t>
                              </m:r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(</m:t>
                              </m:r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zh-CN" altLang="en-US" sz="1800" dirty="0">
                      <a:solidFill>
                        <a:srgbClr val="7030A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05E80C1-9483-4EC3-BDB8-1F65011E1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174" y="1898809"/>
                  <a:ext cx="2218749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19672" b="-1836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C013896-C42A-4E7F-82A1-FD182A5AC290}"/>
                  </a:ext>
                </a:extLst>
              </p:cNvPr>
              <p:cNvSpPr txBox="1"/>
              <p:nvPr/>
            </p:nvSpPr>
            <p:spPr>
              <a:xfrm>
                <a:off x="2448198" y="2916213"/>
                <a:ext cx="8460940" cy="756233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−1+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C013896-C42A-4E7F-82A1-FD182A5AC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198" y="2916213"/>
                <a:ext cx="8460940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894FBD64-0BDF-4CD6-A2B7-BED45206B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406" y="3919871"/>
            <a:ext cx="4320480" cy="2771010"/>
          </a:xfrm>
          <a:prstGeom prst="rect">
            <a:avLst/>
          </a:prstGeom>
          <a:ln w="22225">
            <a:solidFill>
              <a:srgbClr val="00B050"/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73401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CABA6-E8CF-459C-86D6-B6A917EA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6709171F-F389-43CB-9ED5-B3E916FBE302}"/>
                  </a:ext>
                </a:extLst>
              </p:cNvPr>
              <p:cNvSpPr/>
              <p:nvPr/>
            </p:nvSpPr>
            <p:spPr>
              <a:xfrm>
                <a:off x="4311073" y="633784"/>
                <a:ext cx="3800963" cy="18910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2114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zh-CN" altLang="en-US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altLang="zh-CN" sz="1795" b="1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algn="ctr" defTabSz="912114"/>
                <a14:m>
                  <m:oMath xmlns:m="http://schemas.openxmlformats.org/officeDocument/2006/math">
                    <m:r>
                      <a:rPr lang="en-US" altLang="zh-CN" sz="1995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1995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995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995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995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1995" b="1" dirty="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  <a:sym typeface="Wingdings" panose="05000000000000000000" pitchFamily="2" charset="2"/>
                  </a:rPr>
                  <a:t></a:t>
                </a:r>
                <a:r>
                  <a:rPr lang="en-US" altLang="zh-CN" sz="1995" b="1" dirty="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995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1995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1995" b="1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algn="ctr" defTabSz="912114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995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995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1995" b="1" dirty="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  <a:sym typeface="Wingdings" panose="05000000000000000000" pitchFamily="2" charset="2"/>
                  </a:rPr>
                  <a:t></a:t>
                </a:r>
                <a:r>
                  <a:rPr lang="en-US" altLang="zh-CN" sz="1995" b="1" dirty="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995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995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1995" b="1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algn="ctr" defTabSz="912114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zh-CN" sz="1995" b="1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995" b="1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995" b="1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1995" b="1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6709171F-F389-43CB-9ED5-B3E916FBE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073" y="633784"/>
                <a:ext cx="3800963" cy="189108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37BF88-66A6-4717-B001-56DB2A9E0089}"/>
                  </a:ext>
                </a:extLst>
              </p:cNvPr>
              <p:cNvSpPr/>
              <p:nvPr/>
            </p:nvSpPr>
            <p:spPr>
              <a:xfrm>
                <a:off x="5082498" y="2020940"/>
                <a:ext cx="2300080" cy="450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211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995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95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995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altLang="zh-CN" sz="1995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995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995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1995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1995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95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995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1995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995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995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1995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1995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995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1995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37BF88-66A6-4717-B001-56DB2A9E0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498" y="2020940"/>
                <a:ext cx="2300080" cy="450193"/>
              </a:xfrm>
              <a:prstGeom prst="rect">
                <a:avLst/>
              </a:prstGeom>
              <a:blipFill>
                <a:blip r:embed="rId3"/>
                <a:stretch>
                  <a:fillRect b="-10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E50F2013-DFA1-441F-9216-150960BCDE16}"/>
                  </a:ext>
                </a:extLst>
              </p:cNvPr>
              <p:cNvSpPr/>
              <p:nvPr/>
            </p:nvSpPr>
            <p:spPr>
              <a:xfrm>
                <a:off x="4311073" y="2831316"/>
                <a:ext cx="3800963" cy="11779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2114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zh-CN" altLang="en-US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altLang="zh-CN" sz="1795" b="1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algn="ctr" defTabSz="912114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zh-CN" sz="1995" b="1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995" b="1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995" b="1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995" b="1" i="1" dirty="0">
                  <a:solidFill>
                    <a:prstClr val="white"/>
                  </a:solidFill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pPr algn="ctr" defTabSz="912114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995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995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1995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sz="1995" b="1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algn="ctr" defTabSz="912114"/>
                <a:endParaRPr lang="en-US" altLang="zh-CN" sz="1995" b="1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E50F2013-DFA1-441F-9216-150960BCD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073" y="2831316"/>
                <a:ext cx="3800963" cy="11779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70BDB4D9-8B41-4DB9-85B2-679593A7469A}"/>
                  </a:ext>
                </a:extLst>
              </p:cNvPr>
              <p:cNvSpPr/>
              <p:nvPr/>
            </p:nvSpPr>
            <p:spPr>
              <a:xfrm>
                <a:off x="284849" y="4862584"/>
                <a:ext cx="3800963" cy="1177907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2114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995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995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99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9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199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995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995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1995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algn="ctr" defTabSz="912114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1995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95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995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1995" b="1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是正数，分类正确</a:t>
                </a:r>
                <a:endParaRPr lang="en-US" altLang="zh-CN" sz="1995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algn="ctr" defTabSz="912114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95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95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995" b="1" dirty="0">
                    <a:solidFill>
                      <a:srgbClr val="C00000"/>
                    </a:solidFill>
                    <a:latin typeface="等线" panose="020F0502020204030204"/>
                    <a:ea typeface="等线" panose="02010600030101010101" pitchFamily="2" charset="-122"/>
                  </a:rPr>
                  <a:t>在间隔边界和超平面之间</a:t>
                </a:r>
                <a:endParaRPr lang="en-US" altLang="zh-CN" sz="1995" b="1" dirty="0">
                  <a:solidFill>
                    <a:srgbClr val="C00000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70BDB4D9-8B41-4DB9-85B2-679593A74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49" y="4862584"/>
                <a:ext cx="3800963" cy="117790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42C752CF-8E83-4047-95F6-A0C5C4C04643}"/>
                  </a:ext>
                </a:extLst>
              </p:cNvPr>
              <p:cNvSpPr/>
              <p:nvPr/>
            </p:nvSpPr>
            <p:spPr>
              <a:xfrm>
                <a:off x="4311073" y="4862584"/>
                <a:ext cx="3800963" cy="117790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2114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99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9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199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995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995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1995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algn="ctr" defTabSz="912114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1995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95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995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1995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995" b="1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0</a:t>
                </a:r>
              </a:p>
              <a:p>
                <a:pPr algn="ctr" defTabSz="912114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95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95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995" b="1" dirty="0">
                    <a:solidFill>
                      <a:srgbClr val="C00000"/>
                    </a:solidFill>
                    <a:latin typeface="等线" panose="020F0502020204030204"/>
                    <a:ea typeface="等线" panose="02010600030101010101" pitchFamily="2" charset="-122"/>
                  </a:rPr>
                  <a:t>在超平面上</a:t>
                </a:r>
                <a:endParaRPr lang="en-US" altLang="zh-CN" sz="1995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42C752CF-8E83-4047-95F6-A0C5C4C04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073" y="4862584"/>
                <a:ext cx="3800963" cy="117790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16964EEE-2044-4EE4-81DE-A7F77CBFCC62}"/>
                  </a:ext>
                </a:extLst>
              </p:cNvPr>
              <p:cNvSpPr/>
              <p:nvPr/>
            </p:nvSpPr>
            <p:spPr>
              <a:xfrm>
                <a:off x="8275936" y="4862584"/>
                <a:ext cx="3800963" cy="1177907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2114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99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9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199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995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995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1995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algn="ctr" defTabSz="912114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1995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95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995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995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1995" b="1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是负数，分类错误</a:t>
                </a:r>
                <a:endParaRPr lang="en-US" altLang="zh-CN" sz="1995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algn="ctr" defTabSz="912114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95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95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995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995" b="1" dirty="0">
                    <a:solidFill>
                      <a:srgbClr val="C00000"/>
                    </a:solidFill>
                    <a:latin typeface="等线" panose="020F0502020204030204"/>
                    <a:ea typeface="等线" panose="02010600030101010101" pitchFamily="2" charset="-122"/>
                  </a:rPr>
                  <a:t>在超平面另外一侧</a:t>
                </a:r>
                <a:endParaRPr lang="en-US" altLang="zh-CN" sz="1995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algn="ctr" defTabSz="912114"/>
                <a:endParaRPr lang="en-US" altLang="zh-CN" sz="1995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16964EEE-2044-4EE4-81DE-A7F77CBFC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936" y="4862584"/>
                <a:ext cx="3800963" cy="117790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68565BE-24FC-46A9-B260-3CAAB3EFE658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185331" y="4009222"/>
            <a:ext cx="4026224" cy="85336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AE55BFC-46B9-4343-8B83-83FDD467D8E7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211555" y="4009222"/>
            <a:ext cx="0" cy="85336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833D5C-ED4A-48FA-999E-44DEDEB70F6D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211555" y="4009222"/>
            <a:ext cx="3964863" cy="85336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687E0D47-4FC6-4701-A198-1E4FF924C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49" y="1107168"/>
            <a:ext cx="4637526" cy="3448294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E45CDFF-1886-434B-9F5B-4246A4B9A5D6}"/>
              </a:ext>
            </a:extLst>
          </p:cNvPr>
          <p:cNvSpPr txBox="1"/>
          <p:nvPr/>
        </p:nvSpPr>
        <p:spPr>
          <a:xfrm>
            <a:off x="1222771" y="3937128"/>
            <a:ext cx="635941" cy="337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2114"/>
            <a:r>
              <a:rPr lang="en-US" altLang="zh-CN" sz="1596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-1</a:t>
            </a:r>
            <a:endParaRPr lang="zh-CN" altLang="en-US" sz="1596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015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AD7B20-0B00-40D6-9F81-749526934D25}"/>
                  </a:ext>
                </a:extLst>
              </p:cNvPr>
              <p:cNvSpPr txBox="1"/>
              <p:nvPr/>
            </p:nvSpPr>
            <p:spPr>
              <a:xfrm>
                <a:off x="431974" y="1804735"/>
                <a:ext cx="4368246" cy="36933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SMO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方法进行求解，得到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𝜶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={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,⋯,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}</m:t>
                    </m:r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AD7B20-0B00-40D6-9F81-74952693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4" y="1804735"/>
                <a:ext cx="4368246" cy="369332"/>
              </a:xfrm>
              <a:prstGeom prst="rect">
                <a:avLst/>
              </a:prstGeom>
              <a:blipFill>
                <a:blip r:embed="rId3"/>
                <a:stretch>
                  <a:fillRect l="-1257" t="-11475" b="-213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FAC0AFF-31AC-4A39-83B5-BE8E41978E79}"/>
              </a:ext>
            </a:extLst>
          </p:cNvPr>
          <p:cNvSpPr/>
          <p:nvPr/>
        </p:nvSpPr>
        <p:spPr>
          <a:xfrm>
            <a:off x="6696670" y="1545760"/>
            <a:ext cx="2664296" cy="86409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个参数二次规划问题分解成很多个子二次规划问题分别求解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052088-635B-4CCF-8A02-DE36EAE1A782}"/>
                  </a:ext>
                </a:extLst>
              </p:cNvPr>
              <p:cNvSpPr/>
              <p:nvPr/>
            </p:nvSpPr>
            <p:spPr>
              <a:xfrm>
                <a:off x="9432974" y="1540982"/>
                <a:ext cx="2664296" cy="864096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为参数，固定其它，目标函数就变成一个二元函数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052088-635B-4CCF-8A02-DE36EAE1A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974" y="1540982"/>
                <a:ext cx="2664296" cy="864096"/>
              </a:xfrm>
              <a:prstGeom prst="rect">
                <a:avLst/>
              </a:prstGeom>
              <a:blipFill>
                <a:blip r:embed="rId4"/>
                <a:stretch>
                  <a:fillRect l="-1373" t="-8451" r="-1602" b="-14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06CEFE-4305-43F5-AF0F-A41CD6AB8505}"/>
                  </a:ext>
                </a:extLst>
              </p:cNvPr>
              <p:cNvSpPr txBox="1"/>
              <p:nvPr/>
            </p:nvSpPr>
            <p:spPr>
              <a:xfrm>
                <a:off x="1224062" y="2556173"/>
                <a:ext cx="9073008" cy="1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初始化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𝜶</m:t>
                    </m:r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先看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&lt;</m:t>
                    </m:r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的样本点，是否满足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</m:t>
                    </m:r>
                  </m:oMath>
                </a14:m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𝑗</m:t>
                        </m:r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𝐾</m:t>
                        </m:r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e>
                    </m:nary>
                  </m:oMath>
                </a14:m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满足则继续查找；若不满足则选中作为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遍历所有的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，依次作为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06CEFE-4305-43F5-AF0F-A41CD6AB8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62" y="2556173"/>
                <a:ext cx="9073008" cy="1529393"/>
              </a:xfrm>
              <a:prstGeom prst="rect">
                <a:avLst/>
              </a:prstGeom>
              <a:blipFill>
                <a:blip r:embed="rId5"/>
                <a:stretch>
                  <a:fillRect l="-470" t="-2789" b="-6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679ED6-7A92-4647-9F97-06A4BB71E4F5}"/>
                  </a:ext>
                </a:extLst>
              </p:cNvPr>
              <p:cNvSpPr txBox="1"/>
              <p:nvPr/>
            </p:nvSpPr>
            <p:spPr>
              <a:xfrm>
                <a:off x="1440086" y="4085566"/>
                <a:ext cx="90730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确定之后，选取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对应的样本点的误差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依次计算其他的样本点对应的误差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最大的点为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b="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679ED6-7A92-4647-9F97-06A4BB71E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86" y="4085566"/>
                <a:ext cx="9073008" cy="923330"/>
              </a:xfrm>
              <a:prstGeom prst="rect">
                <a:avLst/>
              </a:prstGeom>
              <a:blipFill>
                <a:blip r:embed="rId6"/>
                <a:stretch>
                  <a:fillRect l="-403" t="-4605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9472A3E-EBAA-457D-949F-B634FA456B15}"/>
                  </a:ext>
                </a:extLst>
              </p:cNvPr>
              <p:cNvSpPr txBox="1"/>
              <p:nvPr/>
            </p:nvSpPr>
            <p:spPr>
              <a:xfrm>
                <a:off x="1800126" y="5076453"/>
                <a:ext cx="90730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后，更新参数</a:t>
                </a:r>
                <a:endParaRPr lang="en-US" altLang="zh-CN" sz="1800" b="1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异号</a:t>
                </a:r>
                <a:endParaRPr lang="en-US" altLang="zh-CN" sz="1800" b="1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9472A3E-EBAA-457D-949F-B634FA45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126" y="5076453"/>
                <a:ext cx="9073008" cy="646331"/>
              </a:xfrm>
              <a:prstGeom prst="rect">
                <a:avLst/>
              </a:prstGeom>
              <a:blipFill>
                <a:blip r:embed="rId7"/>
                <a:stretch>
                  <a:fillRect l="-403" t="-754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3EB0029-6D0D-4B25-BE11-342FE283DB69}"/>
                  </a:ext>
                </a:extLst>
              </p:cNvPr>
              <p:cNvSpPr txBox="1"/>
              <p:nvPr/>
            </p:nvSpPr>
            <p:spPr>
              <a:xfrm>
                <a:off x="4248398" y="5530808"/>
                <a:ext cx="3268587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3EB0029-6D0D-4B25-BE11-342FE283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398" y="5530808"/>
                <a:ext cx="3268587" cy="383951"/>
              </a:xfrm>
              <a:prstGeom prst="rect">
                <a:avLst/>
              </a:prstGeom>
              <a:blipFill>
                <a:blip r:embed="rId8"/>
                <a:stretch>
                  <a:fillRect l="-1679" t="-1587" r="-279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AE385F-4233-4BC9-8E03-A29AFD382B65}"/>
                  </a:ext>
                </a:extLst>
              </p:cNvPr>
              <p:cNvSpPr txBox="1"/>
              <p:nvPr/>
            </p:nvSpPr>
            <p:spPr>
              <a:xfrm>
                <a:off x="4248398" y="5985163"/>
                <a:ext cx="3903440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AE385F-4233-4BC9-8E03-A29AFD382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398" y="5985163"/>
                <a:ext cx="3903440" cy="383951"/>
              </a:xfrm>
              <a:prstGeom prst="rect">
                <a:avLst/>
              </a:prstGeom>
              <a:blipFill>
                <a:blip r:embed="rId9"/>
                <a:stretch>
                  <a:fillRect l="-1250" t="-3175" r="-2188" b="-31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中括号 7">
            <a:extLst>
              <a:ext uri="{FF2B5EF4-FFF2-40B4-BE49-F238E27FC236}">
                <a16:creationId xmlns:a16="http://schemas.microsoft.com/office/drawing/2014/main" id="{E3027E21-63B6-494A-80AF-33E759EB5413}"/>
              </a:ext>
            </a:extLst>
          </p:cNvPr>
          <p:cNvSpPr/>
          <p:nvPr/>
        </p:nvSpPr>
        <p:spPr>
          <a:xfrm>
            <a:off x="1152054" y="2772197"/>
            <a:ext cx="72008" cy="338437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中括号 12">
            <a:extLst>
              <a:ext uri="{FF2B5EF4-FFF2-40B4-BE49-F238E27FC236}">
                <a16:creationId xmlns:a16="http://schemas.microsoft.com/office/drawing/2014/main" id="{C87B056D-CF29-43AF-8F21-B4439A6D0C02}"/>
              </a:ext>
            </a:extLst>
          </p:cNvPr>
          <p:cNvSpPr/>
          <p:nvPr/>
        </p:nvSpPr>
        <p:spPr>
          <a:xfrm>
            <a:off x="1440086" y="4356373"/>
            <a:ext cx="72008" cy="1728192"/>
          </a:xfrm>
          <a:prstGeom prst="leftBracke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中括号 13">
            <a:extLst>
              <a:ext uri="{FF2B5EF4-FFF2-40B4-BE49-F238E27FC236}">
                <a16:creationId xmlns:a16="http://schemas.microsoft.com/office/drawing/2014/main" id="{B8AEB9BB-1E5A-4BD9-AEBA-40FF9B596E42}"/>
              </a:ext>
            </a:extLst>
          </p:cNvPr>
          <p:cNvSpPr/>
          <p:nvPr/>
        </p:nvSpPr>
        <p:spPr>
          <a:xfrm>
            <a:off x="1800126" y="5308605"/>
            <a:ext cx="72008" cy="764694"/>
          </a:xfrm>
          <a:prstGeom prst="leftBracke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37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6" grpId="0"/>
      <p:bldP spid="23" grpId="0"/>
      <p:bldP spid="25" grpId="0"/>
      <p:bldP spid="26" grpId="0"/>
      <p:bldP spid="8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AD7B20-0B00-40D6-9F81-749526934D25}"/>
                  </a:ext>
                </a:extLst>
              </p:cNvPr>
              <p:cNvSpPr txBox="1"/>
              <p:nvPr/>
            </p:nvSpPr>
            <p:spPr>
              <a:xfrm>
                <a:off x="431974" y="1804735"/>
                <a:ext cx="4368246" cy="36933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SMO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方法进行求解，得到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𝜶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={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,⋯,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}</m:t>
                    </m:r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FAD7B20-0B00-40D6-9F81-74952693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4" y="1804735"/>
                <a:ext cx="4368246" cy="369332"/>
              </a:xfrm>
              <a:prstGeom prst="rect">
                <a:avLst/>
              </a:prstGeom>
              <a:blipFill>
                <a:blip r:embed="rId3"/>
                <a:stretch>
                  <a:fillRect l="-1257" t="-11475" b="-213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FAC0AFF-31AC-4A39-83B5-BE8E41978E79}"/>
              </a:ext>
            </a:extLst>
          </p:cNvPr>
          <p:cNvSpPr/>
          <p:nvPr/>
        </p:nvSpPr>
        <p:spPr>
          <a:xfrm>
            <a:off x="6696670" y="1545760"/>
            <a:ext cx="2664296" cy="86409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个参数二次规划问题分解成很多个子二次规划问题分别求解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052088-635B-4CCF-8A02-DE36EAE1A782}"/>
                  </a:ext>
                </a:extLst>
              </p:cNvPr>
              <p:cNvSpPr/>
              <p:nvPr/>
            </p:nvSpPr>
            <p:spPr>
              <a:xfrm>
                <a:off x="9432974" y="1540982"/>
                <a:ext cx="2664296" cy="864096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为参数，固定其它，目标函数就变成一个二元函数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052088-635B-4CCF-8A02-DE36EAE1A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974" y="1540982"/>
                <a:ext cx="2664296" cy="864096"/>
              </a:xfrm>
              <a:prstGeom prst="rect">
                <a:avLst/>
              </a:prstGeom>
              <a:blipFill>
                <a:blip r:embed="rId4"/>
                <a:stretch>
                  <a:fillRect l="-1373" t="-8451" r="-1602" b="-14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06CEFE-4305-43F5-AF0F-A41CD6AB8505}"/>
                  </a:ext>
                </a:extLst>
              </p:cNvPr>
              <p:cNvSpPr txBox="1"/>
              <p:nvPr/>
            </p:nvSpPr>
            <p:spPr>
              <a:xfrm>
                <a:off x="1224062" y="2556173"/>
                <a:ext cx="9073008" cy="152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初始化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𝜶</m:t>
                    </m:r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先看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&lt;</m:t>
                    </m:r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的样本点，是否满足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</m:t>
                    </m:r>
                  </m:oMath>
                </a14:m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𝑗</m:t>
                        </m:r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𝐾</m:t>
                        </m:r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e>
                    </m:nary>
                  </m:oMath>
                </a14:m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满足则继续查找；若不满足则选中作为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遍历所有的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，依次作为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06CEFE-4305-43F5-AF0F-A41CD6AB8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62" y="2556173"/>
                <a:ext cx="9073008" cy="1529393"/>
              </a:xfrm>
              <a:prstGeom prst="rect">
                <a:avLst/>
              </a:prstGeom>
              <a:blipFill>
                <a:blip r:embed="rId5"/>
                <a:stretch>
                  <a:fillRect l="-470" t="-2789" b="-6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679ED6-7A92-4647-9F97-06A4BB71E4F5}"/>
                  </a:ext>
                </a:extLst>
              </p:cNvPr>
              <p:cNvSpPr txBox="1"/>
              <p:nvPr/>
            </p:nvSpPr>
            <p:spPr>
              <a:xfrm>
                <a:off x="1440086" y="4085566"/>
                <a:ext cx="90730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确定之后，选取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8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53392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对应的样本点的误差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依次计算其他的样本点对应的误差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accent2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最大的点为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b="0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679ED6-7A92-4647-9F97-06A4BB71E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86" y="4085566"/>
                <a:ext cx="9073008" cy="923330"/>
              </a:xfrm>
              <a:prstGeom prst="rect">
                <a:avLst/>
              </a:prstGeom>
              <a:blipFill>
                <a:blip r:embed="rId6"/>
                <a:stretch>
                  <a:fillRect l="-403" t="-4605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9472A3E-EBAA-457D-949F-B634FA456B15}"/>
                  </a:ext>
                </a:extLst>
              </p:cNvPr>
              <p:cNvSpPr txBox="1"/>
              <p:nvPr/>
            </p:nvSpPr>
            <p:spPr>
              <a:xfrm>
                <a:off x="1800126" y="5076453"/>
                <a:ext cx="90730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选择好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后，更新参数</a:t>
                </a:r>
                <a:endParaRPr lang="en-US" altLang="zh-CN" sz="1800" b="1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同号</a:t>
                </a:r>
                <a:endParaRPr lang="en-US" altLang="zh-CN" sz="1800" b="1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9472A3E-EBAA-457D-949F-B634FA45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126" y="5076453"/>
                <a:ext cx="9073008" cy="646331"/>
              </a:xfrm>
              <a:prstGeom prst="rect">
                <a:avLst/>
              </a:prstGeom>
              <a:blipFill>
                <a:blip r:embed="rId7"/>
                <a:stretch>
                  <a:fillRect l="-403" t="-754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53D404-0ADE-4198-9F30-3CEDE59A45BE}"/>
                  </a:ext>
                </a:extLst>
              </p:cNvPr>
              <p:cNvSpPr txBox="1"/>
              <p:nvPr/>
            </p:nvSpPr>
            <p:spPr>
              <a:xfrm>
                <a:off x="4104382" y="5501336"/>
                <a:ext cx="3832524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53D404-0ADE-4198-9F30-3CEDE59A4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382" y="5501336"/>
                <a:ext cx="3832524" cy="383951"/>
              </a:xfrm>
              <a:prstGeom prst="rect">
                <a:avLst/>
              </a:prstGeom>
              <a:blipFill>
                <a:blip r:embed="rId8"/>
                <a:stretch>
                  <a:fillRect l="-1113" t="-1587" r="-222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638E33-FC9C-4272-9A96-A83A46F44CDF}"/>
                  </a:ext>
                </a:extLst>
              </p:cNvPr>
              <p:cNvSpPr txBox="1"/>
              <p:nvPr/>
            </p:nvSpPr>
            <p:spPr>
              <a:xfrm>
                <a:off x="4104382" y="5959358"/>
                <a:ext cx="3339504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638E33-FC9C-4272-9A96-A83A46F44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382" y="5959358"/>
                <a:ext cx="3339504" cy="383951"/>
              </a:xfrm>
              <a:prstGeom prst="rect">
                <a:avLst/>
              </a:prstGeom>
              <a:blipFill>
                <a:blip r:embed="rId9"/>
                <a:stretch>
                  <a:fillRect l="-1460" t="-3175" r="-2737" b="-31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中括号 12">
            <a:extLst>
              <a:ext uri="{FF2B5EF4-FFF2-40B4-BE49-F238E27FC236}">
                <a16:creationId xmlns:a16="http://schemas.microsoft.com/office/drawing/2014/main" id="{37C90983-0AD5-4330-9A8C-AE3F50F322B1}"/>
              </a:ext>
            </a:extLst>
          </p:cNvPr>
          <p:cNvSpPr/>
          <p:nvPr/>
        </p:nvSpPr>
        <p:spPr>
          <a:xfrm>
            <a:off x="1152054" y="2772197"/>
            <a:ext cx="72008" cy="338437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中括号 13">
            <a:extLst>
              <a:ext uri="{FF2B5EF4-FFF2-40B4-BE49-F238E27FC236}">
                <a16:creationId xmlns:a16="http://schemas.microsoft.com/office/drawing/2014/main" id="{FCD49644-D5C5-468A-8306-63286C1DB1C9}"/>
              </a:ext>
            </a:extLst>
          </p:cNvPr>
          <p:cNvSpPr/>
          <p:nvPr/>
        </p:nvSpPr>
        <p:spPr>
          <a:xfrm>
            <a:off x="1440086" y="4356373"/>
            <a:ext cx="72008" cy="1728192"/>
          </a:xfrm>
          <a:prstGeom prst="leftBracke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中括号 14">
            <a:extLst>
              <a:ext uri="{FF2B5EF4-FFF2-40B4-BE49-F238E27FC236}">
                <a16:creationId xmlns:a16="http://schemas.microsoft.com/office/drawing/2014/main" id="{DB70F72B-BC75-4735-9F1A-61B640C9FAFF}"/>
              </a:ext>
            </a:extLst>
          </p:cNvPr>
          <p:cNvSpPr/>
          <p:nvPr/>
        </p:nvSpPr>
        <p:spPr>
          <a:xfrm>
            <a:off x="1800126" y="5308605"/>
            <a:ext cx="72008" cy="764694"/>
          </a:xfrm>
          <a:prstGeom prst="leftBracke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1139</Words>
  <Application>Microsoft Office PowerPoint</Application>
  <PresentationFormat>自定义</PresentationFormat>
  <Paragraphs>138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楷体</vt:lpstr>
      <vt:lpstr>方正粗宋简体</vt:lpstr>
      <vt:lpstr>Times New Roman</vt:lpstr>
      <vt:lpstr>Cambria Math</vt:lpstr>
      <vt:lpstr>Calibri</vt:lpstr>
      <vt:lpstr>微软雅黑</vt:lpstr>
      <vt:lpstr>Arial</vt:lpstr>
      <vt:lpstr>等线</vt:lpstr>
      <vt:lpstr>华文仿宋</vt:lpstr>
      <vt:lpstr>华文楷体</vt:lpstr>
      <vt:lpstr>Calibri Light</vt:lpstr>
      <vt:lpstr>Office 主题​​</vt:lpstr>
      <vt:lpstr>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支持向量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北京大学刘钊1701214559</dc:creator>
  <cp:keywords>北京大学小青年刘金刀</cp:keywords>
  <cp:lastModifiedBy>mary</cp:lastModifiedBy>
  <cp:revision>63</cp:revision>
  <dcterms:created xsi:type="dcterms:W3CDTF">2019-03-19T14:10:32Z</dcterms:created>
  <dcterms:modified xsi:type="dcterms:W3CDTF">2020-04-30T00:54:23Z</dcterms:modified>
  <cp:category>PPt模版</cp:category>
</cp:coreProperties>
</file>